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52"/>
  </p:notesMasterIdLst>
  <p:sldIdLst>
    <p:sldId id="269" r:id="rId3"/>
    <p:sldId id="257" r:id="rId4"/>
    <p:sldId id="261" r:id="rId5"/>
    <p:sldId id="262" r:id="rId6"/>
    <p:sldId id="327" r:id="rId7"/>
    <p:sldId id="328" r:id="rId8"/>
    <p:sldId id="270" r:id="rId9"/>
    <p:sldId id="296" r:id="rId10"/>
    <p:sldId id="274" r:id="rId11"/>
    <p:sldId id="278" r:id="rId12"/>
    <p:sldId id="275" r:id="rId13"/>
    <p:sldId id="317" r:id="rId14"/>
    <p:sldId id="316" r:id="rId15"/>
    <p:sldId id="276" r:id="rId16"/>
    <p:sldId id="271" r:id="rId17"/>
    <p:sldId id="277" r:id="rId18"/>
    <p:sldId id="279" r:id="rId19"/>
    <p:sldId id="314" r:id="rId20"/>
    <p:sldId id="325" r:id="rId21"/>
    <p:sldId id="326" r:id="rId22"/>
    <p:sldId id="280" r:id="rId23"/>
    <p:sldId id="281" r:id="rId24"/>
    <p:sldId id="282" r:id="rId25"/>
    <p:sldId id="283" r:id="rId26"/>
    <p:sldId id="298" r:id="rId27"/>
    <p:sldId id="297" r:id="rId28"/>
    <p:sldId id="295" r:id="rId29"/>
    <p:sldId id="303" r:id="rId30"/>
    <p:sldId id="319" r:id="rId31"/>
    <p:sldId id="272" r:id="rId32"/>
    <p:sldId id="322" r:id="rId33"/>
    <p:sldId id="286" r:id="rId34"/>
    <p:sldId id="320" r:id="rId35"/>
    <p:sldId id="287" r:id="rId36"/>
    <p:sldId id="301" r:id="rId37"/>
    <p:sldId id="321" r:id="rId38"/>
    <p:sldId id="300" r:id="rId39"/>
    <p:sldId id="313" r:id="rId40"/>
    <p:sldId id="323" r:id="rId41"/>
    <p:sldId id="294" r:id="rId42"/>
    <p:sldId id="308" r:id="rId43"/>
    <p:sldId id="289" r:id="rId44"/>
    <p:sldId id="329" r:id="rId45"/>
    <p:sldId id="333" r:id="rId46"/>
    <p:sldId id="334" r:id="rId47"/>
    <p:sldId id="336" r:id="rId48"/>
    <p:sldId id="337" r:id="rId49"/>
    <p:sldId id="290" r:id="rId50"/>
    <p:sldId id="265" r:id="rId51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53"/>
      <p:bold r:id="rId54"/>
    </p:embeddedFont>
    <p:embeddedFont>
      <p:font typeface="나눔바른고딕 Light" panose="020B060302010102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3">
          <p15:clr>
            <a:srgbClr val="A4A3A4"/>
          </p15:clr>
        </p15:guide>
        <p15:guide id="2" orient="horz" pos="645">
          <p15:clr>
            <a:srgbClr val="A4A3A4"/>
          </p15:clr>
        </p15:guide>
        <p15:guide id="3" pos="5602">
          <p15:clr>
            <a:srgbClr val="A4A3A4"/>
          </p15:clr>
        </p15:guide>
        <p15:guide id="4" pos="1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6969"/>
    <a:srgbClr val="E17B7B"/>
    <a:srgbClr val="F8C8C8"/>
    <a:srgbClr val="EA8D8D"/>
    <a:srgbClr val="F29E9F"/>
    <a:srgbClr val="D37B7B"/>
    <a:srgbClr val="D58787"/>
    <a:srgbClr val="EC7070"/>
    <a:srgbClr val="DB9191"/>
    <a:srgbClr val="F58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9" autoAdjust="0"/>
    <p:restoredTop sz="70083" autoAdjust="0"/>
  </p:normalViewPr>
  <p:slideViewPr>
    <p:cSldViewPr snapToGrid="0">
      <p:cViewPr varScale="1">
        <p:scale>
          <a:sx n="114" d="100"/>
          <a:sy n="114" d="100"/>
        </p:scale>
        <p:origin x="120" y="702"/>
      </p:cViewPr>
      <p:guideLst>
        <p:guide orient="horz" pos="2913"/>
        <p:guide orient="horz" pos="645"/>
        <p:guide pos="5602"/>
        <p:guide pos="1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D780A-E6DF-418A-AFD2-5D76B0820BE7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90DDB-2243-4D84-8536-5167E662B1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귀여운게</a:t>
            </a:r>
            <a:r>
              <a:rPr lang="ko-KR" altLang="en-US" dirty="0"/>
              <a:t> 좋아 팀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 </a:t>
            </a:r>
            <a:r>
              <a:rPr lang="ko-KR" altLang="en-US" dirty="0"/>
              <a:t>저는 </a:t>
            </a:r>
            <a:r>
              <a:rPr lang="ko-KR" altLang="en-US" dirty="0" err="1"/>
              <a:t>귀여운게</a:t>
            </a:r>
            <a:r>
              <a:rPr lang="ko-KR" altLang="en-US" dirty="0"/>
              <a:t> </a:t>
            </a:r>
            <a:r>
              <a:rPr lang="ko-KR" altLang="en-US" dirty="0" err="1"/>
              <a:t>좋아팀</a:t>
            </a:r>
            <a:r>
              <a:rPr lang="ko-KR" altLang="en-US" dirty="0"/>
              <a:t> 발표를 맡은 </a:t>
            </a:r>
            <a:endParaRPr lang="en-US" altLang="ko-KR" dirty="0"/>
          </a:p>
          <a:p>
            <a:r>
              <a:rPr lang="ko-KR" altLang="en-US" dirty="0"/>
              <a:t>팀장이자 </a:t>
            </a:r>
            <a:r>
              <a:rPr lang="en-US" altLang="ko-KR" dirty="0"/>
              <a:t>21</a:t>
            </a:r>
            <a:r>
              <a:rPr lang="ko-KR" altLang="en-US" dirty="0"/>
              <a:t>년도 </a:t>
            </a:r>
            <a:r>
              <a:rPr lang="ko-KR" altLang="en-US" dirty="0" err="1"/>
              <a:t>익스디오</a:t>
            </a:r>
            <a:r>
              <a:rPr lang="ko-KR" altLang="en-US" dirty="0"/>
              <a:t> 부회장인 </a:t>
            </a:r>
            <a:r>
              <a:rPr lang="en-US" altLang="ko-KR" dirty="0"/>
              <a:t>18 </a:t>
            </a:r>
            <a:r>
              <a:rPr lang="ko-KR" altLang="en-US" dirty="0"/>
              <a:t>게임소프트 </a:t>
            </a:r>
            <a:r>
              <a:rPr lang="ko-KR" altLang="en-US" dirty="0" err="1"/>
              <a:t>노담비입니다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목표는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0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레퍼런스 게임으로는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성장할수록 그래픽의 해상도가 높아진다는 컨셉을 미소녀 연애 </a:t>
            </a:r>
            <a:r>
              <a:rPr lang="ko-KR" altLang="en-US" dirty="0" err="1"/>
              <a:t>시물레이션</a:t>
            </a:r>
            <a:r>
              <a:rPr lang="ko-KR" altLang="en-US" dirty="0"/>
              <a:t> 게임인 </a:t>
            </a:r>
            <a:r>
              <a:rPr lang="ko-KR" altLang="en-US" dirty="0" err="1"/>
              <a:t>도트코이에서</a:t>
            </a:r>
            <a:r>
              <a:rPr lang="ko-KR" altLang="en-US" dirty="0"/>
              <a:t> 참고했으며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6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그래픽 레퍼런스로는</a:t>
            </a:r>
            <a:endParaRPr lang="en-US" altLang="ko-KR" dirty="0"/>
          </a:p>
          <a:p>
            <a:r>
              <a:rPr lang="ko-KR" altLang="en-US" dirty="0"/>
              <a:t>캐릭터는 </a:t>
            </a:r>
            <a:r>
              <a:rPr lang="ko-KR" altLang="en-US" dirty="0" err="1"/>
              <a:t>리메인</a:t>
            </a:r>
            <a:r>
              <a:rPr lang="ko-KR" altLang="en-US" dirty="0"/>
              <a:t> 온 </a:t>
            </a:r>
            <a:r>
              <a:rPr lang="ko-KR" altLang="en-US" dirty="0" err="1"/>
              <a:t>얼쓰의</a:t>
            </a:r>
            <a:r>
              <a:rPr lang="ko-KR" altLang="en-US" dirty="0"/>
              <a:t> 도트 느낌을 참고했고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51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시점이나 배경은 닌텐도</a:t>
            </a:r>
            <a:r>
              <a:rPr lang="en-US" altLang="ko-KR" dirty="0"/>
              <a:t>DS </a:t>
            </a:r>
            <a:r>
              <a:rPr lang="ko-KR" altLang="en-US" dirty="0"/>
              <a:t>포켓몬스터 시리즈를 참고해서 도트로 진행 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97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채집과 조합 시스템의 부분을 오픈 월드 어드벤처 게임인 </a:t>
            </a:r>
            <a:r>
              <a:rPr lang="ko-KR" altLang="en-US" dirty="0" err="1"/>
              <a:t>포리저에서</a:t>
            </a:r>
            <a:r>
              <a:rPr lang="ko-KR" altLang="en-US" dirty="0"/>
              <a:t> 참고했습니다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69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게임의 전반적인 컨셉을 말씀드리도록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시놉시스입니다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라는 내용입니다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6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오른쪽은 주인공의 컨셉 원화구요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눈떠보니 미지의 공간에 오게 됐다는 설정입니다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이 주인공 시점에서 플레이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88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도트입니다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주인공은 도트를 육성 시켜야 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도트는 총 </a:t>
            </a:r>
            <a:r>
              <a:rPr lang="en-US" altLang="ko-KR" dirty="0"/>
              <a:t>4</a:t>
            </a:r>
            <a:r>
              <a:rPr lang="ko-KR" altLang="en-US" dirty="0"/>
              <a:t>마리가 등장하고</a:t>
            </a:r>
          </a:p>
          <a:p>
            <a:r>
              <a:rPr lang="ko-KR" altLang="en-US" dirty="0"/>
              <a:t>모두 수인형 캐릭터입니다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도트는 성장 완료 후 한가지의 직업을 가지게 됩니다</a:t>
            </a:r>
            <a:r>
              <a:rPr lang="en-US" altLang="ko-KR" dirty="0"/>
              <a:t>. </a:t>
            </a:r>
            <a:r>
              <a:rPr lang="ko-KR" altLang="en-US" dirty="0"/>
              <a:t>성장 이후로는 </a:t>
            </a:r>
            <a:r>
              <a:rPr lang="en-US" altLang="ko-KR" dirty="0" err="1"/>
              <a:t>npc</a:t>
            </a:r>
            <a:r>
              <a:rPr lang="ko-KR" altLang="en-US" dirty="0"/>
              <a:t>로서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남게됩니다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플레이어가 어떤 색의 픽셀조각을 많이 </a:t>
            </a:r>
            <a:r>
              <a:rPr lang="ko-KR" altLang="en-US" dirty="0" err="1"/>
              <a:t>주느냐에</a:t>
            </a:r>
            <a:r>
              <a:rPr lang="ko-KR" altLang="en-US" dirty="0"/>
              <a:t> 따라서 도트의 성장 모습의 색 구성이 달라집니다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빨간 픽셀조각이 들어간 아이템을 많이 주게 되면</a:t>
            </a:r>
            <a:r>
              <a:rPr lang="en-US" altLang="ko-KR" dirty="0"/>
              <a:t>, </a:t>
            </a:r>
            <a:r>
              <a:rPr lang="ko-KR" altLang="en-US" dirty="0"/>
              <a:t>도트의 다음 성장모습에는 붉은 색이 많이 들어간 모습으로 변화합니다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이미지는 도트가 모두 성장완료 </a:t>
            </a:r>
            <a:r>
              <a:rPr lang="ko-KR" altLang="en-US" dirty="0" err="1"/>
              <a:t>했을때의</a:t>
            </a:r>
            <a:r>
              <a:rPr lang="ko-KR" altLang="en-US" dirty="0"/>
              <a:t>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왼쪽은 나무꾼인 곰</a:t>
            </a:r>
            <a:endParaRPr lang="en-US" altLang="ko-KR" dirty="0"/>
          </a:p>
          <a:p>
            <a:r>
              <a:rPr lang="ko-KR" altLang="en-US" dirty="0"/>
              <a:t>오른쪽은 장인 고양이의 모습입니다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38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ko-KR" altLang="en-US" dirty="0"/>
              <a:t>낚시꾼인 펭귄</a:t>
            </a:r>
            <a:endParaRPr lang="en-US" altLang="ko-KR" dirty="0"/>
          </a:p>
          <a:p>
            <a:r>
              <a:rPr lang="ko-KR" altLang="en-US" dirty="0" err="1"/>
              <a:t>길드마스터인</a:t>
            </a:r>
            <a:r>
              <a:rPr lang="ko-KR" altLang="en-US" dirty="0"/>
              <a:t> 용 컨셉 원화입니다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17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도트는 총 </a:t>
            </a:r>
            <a:r>
              <a:rPr lang="en-US" altLang="ko-KR" dirty="0"/>
              <a:t>5</a:t>
            </a:r>
            <a:r>
              <a:rPr lang="ko-KR" altLang="en-US" dirty="0"/>
              <a:t>단계의 성장이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이미지는 디지몬의 진화 모습인데요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모습을 참고해서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3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팀 소개</a:t>
            </a:r>
            <a:r>
              <a:rPr lang="en-US" altLang="ko-KR" dirty="0"/>
              <a:t>, </a:t>
            </a:r>
            <a:r>
              <a:rPr lang="ko-KR" altLang="en-US" dirty="0"/>
              <a:t>게임 소개</a:t>
            </a:r>
            <a:r>
              <a:rPr lang="en-US" altLang="ko-KR" dirty="0"/>
              <a:t>, </a:t>
            </a:r>
            <a:r>
              <a:rPr lang="ko-KR" altLang="en-US" dirty="0"/>
              <a:t>개발 현황 말씀드리고 </a:t>
            </a:r>
            <a:r>
              <a:rPr lang="ko-KR" altLang="en-US" dirty="0" err="1"/>
              <a:t>큐앤에이</a:t>
            </a:r>
            <a:r>
              <a:rPr lang="ko-KR" altLang="en-US" dirty="0"/>
              <a:t> 받고 발표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2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도트는 형태를 가질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유아기와 청소년기는 아직 준비된 그래픽이 없어서</a:t>
            </a:r>
            <a:r>
              <a:rPr lang="en-US" altLang="ko-KR" dirty="0"/>
              <a:t>.. </a:t>
            </a:r>
            <a:r>
              <a:rPr lang="ko-KR" altLang="en-US" dirty="0" err="1"/>
              <a:t>양해부탁드립니다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처음은 단순한 점과 같은 형태구요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성장 할수록 성인의 모습을 띄게 되고 해상도도 높아지게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도트의 각 성장 단계를 인간의 성장단계에 빗대어 보면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단계는 신생아</a:t>
            </a:r>
            <a:r>
              <a:rPr lang="en-US" altLang="ko-KR" dirty="0"/>
              <a:t>, 2</a:t>
            </a:r>
            <a:r>
              <a:rPr lang="ko-KR" altLang="en-US" dirty="0"/>
              <a:t>단계는 </a:t>
            </a:r>
            <a:r>
              <a:rPr lang="en-US" altLang="ko-KR" dirty="0"/>
              <a:t>1~3</a:t>
            </a:r>
            <a:r>
              <a:rPr lang="ko-KR" altLang="en-US" dirty="0"/>
              <a:t>세</a:t>
            </a:r>
            <a:r>
              <a:rPr lang="en-US" altLang="ko-KR" dirty="0"/>
              <a:t>, 3</a:t>
            </a:r>
            <a:r>
              <a:rPr lang="ko-KR" altLang="en-US" dirty="0"/>
              <a:t>단계는 유치원생</a:t>
            </a:r>
            <a:r>
              <a:rPr lang="en-US" altLang="ko-KR" dirty="0"/>
              <a:t>, 4</a:t>
            </a:r>
            <a:r>
              <a:rPr lang="ko-KR" altLang="en-US" dirty="0"/>
              <a:t>단계는 중고등생</a:t>
            </a:r>
            <a:r>
              <a:rPr lang="en-US" altLang="ko-KR" dirty="0"/>
              <a:t>, 5</a:t>
            </a:r>
            <a:r>
              <a:rPr lang="ko-KR" altLang="en-US" dirty="0"/>
              <a:t>단계는 성인 정도로 생각을 해주시면 될 </a:t>
            </a:r>
            <a:r>
              <a:rPr lang="ko-KR" altLang="en-US" dirty="0" err="1"/>
              <a:t>것같습니다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성장 중에 발생하는</a:t>
            </a:r>
            <a:r>
              <a:rPr lang="en-US" altLang="ko-KR" dirty="0"/>
              <a:t> </a:t>
            </a:r>
            <a:r>
              <a:rPr lang="ko-KR" altLang="en-US" dirty="0"/>
              <a:t>이벤트들은 인간의 발달과업 내용을 참고해서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도트가 성장한다는 느낌을 플레이어가 더 느끼도록 하는 것이 목표입니다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29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맵은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섬으로 이루어져 있으며</a:t>
            </a:r>
          </a:p>
          <a:p>
            <a:r>
              <a:rPr lang="ko-KR" altLang="en-US" dirty="0"/>
              <a:t>섬마다 고유의 자연 환경을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섬마다 도트가</a:t>
            </a:r>
            <a:r>
              <a:rPr lang="en-US" altLang="ko-KR" dirty="0"/>
              <a:t> 1 </a:t>
            </a:r>
            <a:r>
              <a:rPr lang="ko-KR" altLang="en-US" dirty="0" err="1"/>
              <a:t>마리씩</a:t>
            </a:r>
            <a:r>
              <a:rPr lang="ko-KR" altLang="en-US" dirty="0"/>
              <a:t> 등장합니다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섬에서 나온 도트를 육성완료한후에 다음 섬으로 넘어갈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시간대는 항상 밤으로 설정되어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06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섬마다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맵이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맵</a:t>
            </a:r>
            <a:r>
              <a:rPr lang="en-US" altLang="ko-KR" dirty="0"/>
              <a:t>-1 </a:t>
            </a:r>
            <a:r>
              <a:rPr lang="ko-KR" altLang="en-US" dirty="0"/>
              <a:t>맵</a:t>
            </a:r>
            <a:r>
              <a:rPr lang="en-US" altLang="ko-KR" dirty="0"/>
              <a:t>-2</a:t>
            </a:r>
            <a:r>
              <a:rPr lang="ko-KR" altLang="en-US" dirty="0"/>
              <a:t>라고 하면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-1</a:t>
            </a:r>
            <a:r>
              <a:rPr lang="ko-KR" altLang="en-US" dirty="0"/>
              <a:t>에는 플레이어와 도트가 생활하는 공간인 건물의 터와</a:t>
            </a:r>
          </a:p>
          <a:p>
            <a:r>
              <a:rPr lang="ko-KR" altLang="en-US" dirty="0" err="1"/>
              <a:t>조합기</a:t>
            </a:r>
            <a:r>
              <a:rPr lang="en-US" altLang="ko-KR" dirty="0"/>
              <a:t>, </a:t>
            </a:r>
            <a:r>
              <a:rPr lang="ko-KR" altLang="en-US" dirty="0"/>
              <a:t>교육 공간이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맵</a:t>
            </a:r>
            <a:r>
              <a:rPr lang="en-US" altLang="ko-KR" dirty="0"/>
              <a:t>-2</a:t>
            </a:r>
            <a:r>
              <a:rPr lang="ko-KR" altLang="en-US" dirty="0"/>
              <a:t>에는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몬스터 없는 퍼즐 던전이 등장합니다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74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도트 성장의 핵심 재료인 </a:t>
            </a:r>
            <a:r>
              <a:rPr lang="ko-KR" altLang="en-US" dirty="0" err="1"/>
              <a:t>픽셀조각입니다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채집 활동을 통해 획득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RGB 3</a:t>
            </a:r>
            <a:r>
              <a:rPr lang="ko-KR" altLang="en-US" dirty="0"/>
              <a:t>가지 색상이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채집 시에는 채집 자원이 깨진다는 효과가 일어나고</a:t>
            </a:r>
            <a:r>
              <a:rPr lang="en-US" altLang="ko-KR" dirty="0"/>
              <a:t>, </a:t>
            </a:r>
            <a:r>
              <a:rPr lang="ko-KR" altLang="en-US" dirty="0"/>
              <a:t>깨지고 나면 그 속에서 픽셀 조각을 얻는다는 설정입니다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픽셀 조각을 조합기로 조합하여 아이템을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15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데이터 조각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히든</a:t>
            </a:r>
            <a:r>
              <a:rPr lang="ko-KR" altLang="en-US" dirty="0"/>
              <a:t> 엔딩의 조건으로써</a:t>
            </a:r>
            <a:r>
              <a:rPr lang="en-US" altLang="ko-KR" dirty="0"/>
              <a:t>,</a:t>
            </a:r>
            <a:r>
              <a:rPr lang="ko-KR" altLang="en-US" dirty="0"/>
              <a:t> 획득시에 숨겨진 스토리가 하나씩 오픈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로스트아크의</a:t>
            </a:r>
            <a:r>
              <a:rPr lang="ko-KR" altLang="en-US" dirty="0"/>
              <a:t> </a:t>
            </a:r>
            <a:r>
              <a:rPr lang="ko-KR" altLang="en-US" dirty="0" err="1"/>
              <a:t>모코코씨앗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ko-KR" altLang="en-US" dirty="0" err="1"/>
              <a:t>맵에</a:t>
            </a:r>
            <a:r>
              <a:rPr lang="ko-KR" altLang="en-US" dirty="0"/>
              <a:t> 숨겨져 있거나 혹은 던전에서 획득이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6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엔딩입니다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퀘스트인 </a:t>
            </a:r>
            <a:r>
              <a:rPr lang="en-US" altLang="ko-KR" dirty="0"/>
              <a:t>4</a:t>
            </a:r>
            <a:r>
              <a:rPr lang="ko-KR" altLang="en-US" dirty="0"/>
              <a:t>마리의 도트의 육성을 </a:t>
            </a:r>
            <a:r>
              <a:rPr lang="ko-KR" altLang="en-US" dirty="0" err="1"/>
              <a:t>완료했을때</a:t>
            </a:r>
            <a:r>
              <a:rPr lang="ko-KR" altLang="en-US" dirty="0"/>
              <a:t> 볼 수 있는 엔딩으로</a:t>
            </a:r>
          </a:p>
          <a:p>
            <a:r>
              <a:rPr lang="ko-KR" altLang="en-US" dirty="0"/>
              <a:t>도트와 주인공의 사진이 나오며 행복하게 잘살았다는 엔딩입니다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73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히든</a:t>
            </a:r>
            <a:r>
              <a:rPr lang="ko-KR" altLang="en-US" dirty="0"/>
              <a:t> 엔딩입니다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조각을 모두 모았을 시에 볼 수 있는 엔딩으로</a:t>
            </a:r>
          </a:p>
          <a:p>
            <a:r>
              <a:rPr lang="ko-KR" altLang="en-US" dirty="0"/>
              <a:t>주인공은 사실 멀티 온라인 가상현실</a:t>
            </a:r>
            <a:r>
              <a:rPr lang="en-US" altLang="ko-KR" dirty="0"/>
              <a:t> </a:t>
            </a:r>
            <a:r>
              <a:rPr lang="ko-KR" altLang="en-US" dirty="0"/>
              <a:t>게임 속에 접속을 </a:t>
            </a:r>
            <a:r>
              <a:rPr lang="ko-KR" altLang="en-US" dirty="0" err="1"/>
              <a:t>해있으며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버그로 인해 이벤트 기간 한정으로 오픈 됐던 공간으로 </a:t>
            </a:r>
            <a:r>
              <a:rPr lang="ko-KR" altLang="en-US" dirty="0" err="1"/>
              <a:t>스폰됩니다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이 </a:t>
            </a:r>
            <a:r>
              <a:rPr lang="ko-KR" altLang="en-US" dirty="0" err="1"/>
              <a:t>맵에는</a:t>
            </a:r>
            <a:r>
              <a:rPr lang="ko-KR" altLang="en-US" dirty="0"/>
              <a:t> 다른 플레이어는 물론</a:t>
            </a:r>
            <a:r>
              <a:rPr lang="en-US" altLang="ko-KR" dirty="0"/>
              <a:t>, NPC, </a:t>
            </a:r>
            <a:r>
              <a:rPr lang="ko-KR" altLang="en-US" dirty="0"/>
              <a:t>몬스터도 떠난 상태로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주인공은 이 공간 속에서 홀로 도트를 키우게 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도트의 정체는 떠난 </a:t>
            </a:r>
            <a:r>
              <a:rPr lang="en-US" altLang="ko-KR" dirty="0"/>
              <a:t>NPC</a:t>
            </a:r>
            <a:r>
              <a:rPr lang="ko-KR" altLang="en-US" dirty="0"/>
              <a:t>들이 미쳐 지우고 가지 못한 데이터 뭉텅이가 생명화 한 것이고</a:t>
            </a:r>
          </a:p>
          <a:p>
            <a:r>
              <a:rPr lang="ko-KR" altLang="en-US" dirty="0"/>
              <a:t>데이터 조각은 미처 삭제 되지 못한 캐시들로 이 멀티 온라인 가상현실 게임의 </a:t>
            </a:r>
            <a:r>
              <a:rPr lang="en-US" altLang="ko-KR" dirty="0"/>
              <a:t>NPC</a:t>
            </a:r>
            <a:r>
              <a:rPr lang="ko-KR" altLang="en-US" dirty="0"/>
              <a:t>의 한 줄 대사</a:t>
            </a:r>
            <a:r>
              <a:rPr lang="en-US" altLang="ko-KR" dirty="0"/>
              <a:t>, </a:t>
            </a:r>
            <a:r>
              <a:rPr lang="ko-KR" altLang="en-US" dirty="0"/>
              <a:t>퀘스트의 한 줄 과 같은 내용으로 이뤄질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501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주요 시스템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육성은</a:t>
            </a:r>
            <a:r>
              <a:rPr lang="en-US" altLang="ko-KR" dirty="0"/>
              <a:t> </a:t>
            </a:r>
            <a:r>
              <a:rPr lang="ko-KR" altLang="en-US" dirty="0"/>
              <a:t>크게 채집</a:t>
            </a:r>
            <a:r>
              <a:rPr lang="en-US" altLang="ko-KR" dirty="0"/>
              <a:t>, </a:t>
            </a:r>
            <a:r>
              <a:rPr lang="ko-KR" altLang="en-US" dirty="0"/>
              <a:t>조합</a:t>
            </a:r>
            <a:r>
              <a:rPr lang="en-US" altLang="ko-KR" dirty="0"/>
              <a:t>, </a:t>
            </a:r>
            <a:r>
              <a:rPr lang="ko-KR" altLang="en-US" dirty="0"/>
              <a:t>교육 이 </a:t>
            </a:r>
            <a:r>
              <a:rPr lang="en-US" altLang="ko-KR" dirty="0"/>
              <a:t>3</a:t>
            </a:r>
            <a:r>
              <a:rPr lang="ko-KR" altLang="en-US" dirty="0"/>
              <a:t>가지 시스템을</a:t>
            </a:r>
            <a:r>
              <a:rPr lang="en-US" altLang="ko-KR" dirty="0"/>
              <a:t> </a:t>
            </a:r>
            <a:r>
              <a:rPr lang="ko-KR" altLang="en-US" dirty="0"/>
              <a:t>통해 이뤄집니다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450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도트의 육성 조건인데요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8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조건 중에 총 픽셀 조각 </a:t>
            </a:r>
            <a:r>
              <a:rPr lang="en-US" altLang="ko-KR" dirty="0"/>
              <a:t>N</a:t>
            </a:r>
            <a:r>
              <a:rPr lang="ko-KR" altLang="en-US" dirty="0"/>
              <a:t>이상이라는 항목이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이것은 도트에게 준 아이템과 관련되어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4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 이름은 귀여운 게 좋아 구요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말그래도</a:t>
            </a:r>
            <a:r>
              <a:rPr lang="ko-KR" altLang="en-US" dirty="0"/>
              <a:t> 귀여운 게임을 만들고 싶은 사람들끼리 모여 팀을 이루게 됐습니다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4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플레이어는 </a:t>
            </a:r>
            <a:r>
              <a:rPr lang="ko-KR" altLang="en-US" dirty="0" err="1"/>
              <a:t>맵에</a:t>
            </a:r>
            <a:r>
              <a:rPr lang="ko-KR" altLang="en-US" dirty="0"/>
              <a:t> 랜덤으로 </a:t>
            </a:r>
            <a:r>
              <a:rPr lang="ko-KR" altLang="en-US" dirty="0" err="1"/>
              <a:t>스폰된</a:t>
            </a:r>
            <a:r>
              <a:rPr lang="ko-KR" altLang="en-US" dirty="0"/>
              <a:t> 채집 자원을 상호작용을 통해 픽셀조각을 얻게 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73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얻은 픽셀조각을 조합기를 이용해 아이템으로 만들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도트에게 픽셀조각을 주려면 반드시 조합 과정 거쳐 조각을 아이템으로 만들어야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도트에게 준 아이템에 포함된 픽셀조각 수가 몇 개 인지에 따라서 도트의 성장 게이지가 오르게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조각의 전체 개수가</a:t>
            </a:r>
            <a:r>
              <a:rPr lang="en-US" altLang="ko-KR" dirty="0"/>
              <a:t> N</a:t>
            </a:r>
            <a:r>
              <a:rPr lang="ko-KR" altLang="en-US" dirty="0"/>
              <a:t>이상이 되면 성장 조건을 충족하게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70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조합시스템의 참고한 </a:t>
            </a:r>
            <a:r>
              <a:rPr lang="ko-KR" altLang="en-US" dirty="0" err="1"/>
              <a:t>포리저</a:t>
            </a:r>
            <a:r>
              <a:rPr lang="ko-KR" altLang="en-US" dirty="0"/>
              <a:t> 화면입니다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아이템을 만들지 선택하고 플레이어가 재료를 보유하고 있으면 해당 아이템을 만들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23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조건 중에 스킬 </a:t>
            </a:r>
            <a:r>
              <a:rPr lang="ko-KR" altLang="en-US" dirty="0" err="1"/>
              <a:t>스탯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이상이라는 항목이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조건은 교육을 통해서 </a:t>
            </a:r>
            <a:r>
              <a:rPr lang="ko-KR" altLang="en-US" dirty="0" err="1"/>
              <a:t>스탯을</a:t>
            </a:r>
            <a:r>
              <a:rPr lang="ko-KR" altLang="en-US" dirty="0"/>
              <a:t> 올릴 수 있는데요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331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도트마다 교육 내용은 여기 보시는 화면과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섬에서 가르칠 수 있는 내용이 </a:t>
            </a:r>
            <a:r>
              <a:rPr lang="ko-KR" altLang="en-US" dirty="0" err="1"/>
              <a:t>다른데요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내용은 다르지만 </a:t>
            </a:r>
            <a:r>
              <a:rPr lang="ko-KR" altLang="en-US" dirty="0" err="1"/>
              <a:t>스탯을</a:t>
            </a:r>
            <a:r>
              <a:rPr lang="ko-KR" altLang="en-US" dirty="0"/>
              <a:t> 올리는 방식은 모두 하나의 미니게임으로 진행이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86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미니게임은 동물농장 </a:t>
            </a:r>
            <a:r>
              <a:rPr lang="ko-KR" altLang="en-US" dirty="0" err="1"/>
              <a:t>플레시게임인</a:t>
            </a:r>
            <a:r>
              <a:rPr lang="ko-KR" altLang="en-US" dirty="0"/>
              <a:t> </a:t>
            </a:r>
            <a:r>
              <a:rPr lang="ko-KR" altLang="en-US" dirty="0" err="1"/>
              <a:t>과일깎기</a:t>
            </a:r>
            <a:r>
              <a:rPr lang="ko-KR" altLang="en-US" dirty="0"/>
              <a:t> 기네스북 방식과 같이</a:t>
            </a:r>
          </a:p>
          <a:p>
            <a:r>
              <a:rPr lang="ko-KR" altLang="en-US" dirty="0"/>
              <a:t>제한 시간 내에 주어진 패턴 입력을 성공한 횟수만큼 도트의 </a:t>
            </a:r>
            <a:r>
              <a:rPr lang="ko-KR" altLang="en-US" dirty="0" err="1"/>
              <a:t>스탯이</a:t>
            </a:r>
            <a:r>
              <a:rPr lang="ko-KR" altLang="en-US" dirty="0"/>
              <a:t> 증가하게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09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건축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성장 조건에 건축물 제작이라는 항목이</a:t>
            </a:r>
            <a:r>
              <a:rPr lang="en-US" altLang="ko-KR" dirty="0"/>
              <a:t> </a:t>
            </a:r>
            <a:r>
              <a:rPr lang="ko-KR" altLang="en-US" dirty="0" err="1"/>
              <a:t>있는데여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300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플레이어가 도트와 생활하는 공간을 점점 </a:t>
            </a:r>
            <a:r>
              <a:rPr lang="ko-KR" altLang="en-US" dirty="0" err="1"/>
              <a:t>고쳐나간다는</a:t>
            </a:r>
            <a:r>
              <a:rPr lang="ko-KR" altLang="en-US" dirty="0"/>
              <a:t> 컨셉으로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도트의 성장마다 건축물의 레시피가 </a:t>
            </a:r>
            <a:r>
              <a:rPr lang="ko-KR" altLang="en-US" dirty="0" err="1"/>
              <a:t>오픈되고</a:t>
            </a:r>
            <a:endParaRPr lang="en-US" altLang="ko-KR" dirty="0"/>
          </a:p>
          <a:p>
            <a:r>
              <a:rPr lang="ko-KR" altLang="en-US" dirty="0"/>
              <a:t>플레이어가 재료를 모두 모으면 조합기를 통해 건축물을 제작할 수 잇습니다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83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건축물들은 섬의 자연환경과 도트의 취미나 직업과 연관된 것들로 이뤄질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숲 섬의 곰 집의 외관은 통나무집과 물레방아 구요</a:t>
            </a:r>
            <a:r>
              <a:rPr lang="en-US" altLang="ko-KR" dirty="0"/>
              <a:t>. </a:t>
            </a:r>
            <a:r>
              <a:rPr lang="ko-KR" altLang="en-US" dirty="0"/>
              <a:t>침대는 </a:t>
            </a:r>
            <a:r>
              <a:rPr lang="ko-KR" altLang="en-US" dirty="0" err="1"/>
              <a:t>라탄</a:t>
            </a:r>
            <a:r>
              <a:rPr lang="ko-KR" altLang="en-US" dirty="0"/>
              <a:t> 요람침대</a:t>
            </a:r>
            <a:r>
              <a:rPr lang="en-US" altLang="ko-KR" dirty="0"/>
              <a:t>, </a:t>
            </a:r>
            <a:r>
              <a:rPr lang="ko-KR" altLang="en-US" dirty="0"/>
              <a:t>장식</a:t>
            </a:r>
            <a:r>
              <a:rPr lang="en-US" altLang="ko-KR" dirty="0"/>
              <a:t>1</a:t>
            </a:r>
            <a:r>
              <a:rPr lang="ko-KR" altLang="en-US" dirty="0"/>
              <a:t>은 벽난로</a:t>
            </a:r>
            <a:r>
              <a:rPr lang="en-US" altLang="ko-KR" dirty="0"/>
              <a:t>, </a:t>
            </a:r>
            <a:r>
              <a:rPr lang="ko-KR" altLang="en-US" dirty="0"/>
              <a:t>장식</a:t>
            </a:r>
            <a:r>
              <a:rPr lang="en-US" altLang="ko-KR" dirty="0"/>
              <a:t>2</a:t>
            </a:r>
            <a:r>
              <a:rPr lang="ko-KR" altLang="en-US" dirty="0"/>
              <a:t>는 테이블 톱과 </a:t>
            </a:r>
            <a:r>
              <a:rPr lang="ko-KR" altLang="en-US" dirty="0" err="1"/>
              <a:t>공예품로</a:t>
            </a:r>
            <a:r>
              <a:rPr lang="ko-KR" altLang="en-US" dirty="0"/>
              <a:t> 이뤄질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38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던전입니다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성장 </a:t>
            </a:r>
            <a:r>
              <a:rPr lang="ko-KR" altLang="en-US" dirty="0" err="1"/>
              <a:t>조건중</a:t>
            </a:r>
            <a:r>
              <a:rPr lang="ko-KR" altLang="en-US" dirty="0"/>
              <a:t> 성장아이템</a:t>
            </a:r>
            <a:r>
              <a:rPr lang="en-US" altLang="ko-KR" dirty="0"/>
              <a:t>1, 2 </a:t>
            </a:r>
            <a:r>
              <a:rPr lang="ko-KR" altLang="en-US" dirty="0"/>
              <a:t>획득이라는 항목이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아이템들은 던전을 클리어 할 시에 획득할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하나의 던전을 두 번 돌게 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첫번째로 던전을 클리어 했을 때는 성장 아이템</a:t>
            </a:r>
            <a:r>
              <a:rPr lang="en-US" altLang="ko-KR" dirty="0"/>
              <a:t>1 </a:t>
            </a:r>
            <a:r>
              <a:rPr lang="ko-KR" altLang="en-US" dirty="0"/>
              <a:t>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두번째로 클리어 했을 때 성장 아이템</a:t>
            </a:r>
            <a:r>
              <a:rPr lang="en-US" altLang="ko-KR" dirty="0"/>
              <a:t>2</a:t>
            </a:r>
            <a:r>
              <a:rPr lang="ko-KR" altLang="en-US" dirty="0"/>
              <a:t>를  획득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8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팀원소개입니다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팀장으로 저 </a:t>
            </a:r>
            <a:r>
              <a:rPr lang="en-US" altLang="ko-KR" dirty="0"/>
              <a:t>14</a:t>
            </a:r>
            <a:r>
              <a:rPr lang="ko-KR" altLang="en-US" dirty="0"/>
              <a:t>기 소프트 </a:t>
            </a:r>
            <a:r>
              <a:rPr lang="ko-KR" altLang="en-US" dirty="0" err="1"/>
              <a:t>노담비가</a:t>
            </a:r>
            <a:r>
              <a:rPr lang="ko-KR" altLang="en-US" dirty="0"/>
              <a:t>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팀원으로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기 소프트 </a:t>
            </a:r>
            <a:r>
              <a:rPr lang="ko-KR" altLang="en-US" dirty="0" err="1"/>
              <a:t>김예람</a:t>
            </a:r>
            <a:r>
              <a:rPr lang="ko-KR" altLang="en-US" dirty="0"/>
              <a:t> 학우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기 그래픽 표수진 학우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480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던전은 몬스터 없는 퍼즐 던전이며</a:t>
            </a:r>
            <a:r>
              <a:rPr lang="en-US" altLang="ko-KR" dirty="0"/>
              <a:t>, </a:t>
            </a:r>
            <a:r>
              <a:rPr lang="ko-KR" altLang="en-US" dirty="0"/>
              <a:t>초행 던전은 비교적 쉬운 난이도로 진행이 되고</a:t>
            </a:r>
          </a:p>
          <a:p>
            <a:r>
              <a:rPr lang="ko-KR" altLang="en-US" dirty="0"/>
              <a:t>두번째로 </a:t>
            </a:r>
            <a:r>
              <a:rPr lang="ko-KR" altLang="en-US" dirty="0" err="1"/>
              <a:t>갔을때는</a:t>
            </a:r>
            <a:r>
              <a:rPr lang="ko-KR" altLang="en-US" dirty="0"/>
              <a:t> 처음 던전보다 난이도를 더 어렵게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69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던전의 퍼즐 컨셉은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숲 섬은 버튼을 활성화 시켜 </a:t>
            </a:r>
            <a:r>
              <a:rPr lang="ko-KR" altLang="en-US" dirty="0" err="1"/>
              <a:t>막혀있던</a:t>
            </a:r>
            <a:r>
              <a:rPr lang="ko-KR" altLang="en-US" dirty="0"/>
              <a:t> 공간을 열어 미로 탈출 퍼즐이고</a:t>
            </a:r>
          </a:p>
          <a:p>
            <a:r>
              <a:rPr lang="ko-KR" altLang="en-US" dirty="0"/>
              <a:t>얼음 섬은 기둥에 </a:t>
            </a:r>
            <a:r>
              <a:rPr lang="ko-KR" altLang="en-US" dirty="0" err="1"/>
              <a:t>부딪힐때까지</a:t>
            </a:r>
            <a:r>
              <a:rPr lang="ko-KR" altLang="en-US" dirty="0"/>
              <a:t> 직진을 하는 빙판 퍼즐</a:t>
            </a:r>
            <a:endParaRPr lang="en-US" altLang="ko-KR" dirty="0"/>
          </a:p>
          <a:p>
            <a:r>
              <a:rPr lang="ko-KR" altLang="en-US" dirty="0"/>
              <a:t>사막 섬은 길 패턴을 기억해서 그대로 가야하는 기억력 퍼즐</a:t>
            </a:r>
          </a:p>
          <a:p>
            <a:r>
              <a:rPr lang="ko-KR" altLang="en-US" dirty="0"/>
              <a:t>화산 섬은 주어진 예시와 똑같은 모양의 석순을 쌓는 퍼즐입니다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61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학기 중에는 </a:t>
            </a:r>
            <a:r>
              <a:rPr lang="ko-KR" altLang="en-US" dirty="0" err="1"/>
              <a:t>기획으</a:t>
            </a:r>
            <a:r>
              <a:rPr lang="ko-KR" altLang="en-US" dirty="0"/>
              <a:t> </a:t>
            </a:r>
            <a:r>
              <a:rPr lang="ko-KR" altLang="en-US" dirty="0" err="1"/>
              <a:t>큰틀을</a:t>
            </a:r>
            <a:r>
              <a:rPr lang="ko-KR" altLang="en-US" dirty="0"/>
              <a:t> </a:t>
            </a:r>
            <a:r>
              <a:rPr lang="ko-KR" altLang="en-US" dirty="0" err="1"/>
              <a:t>완성했구요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개발을 시작했습니다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학기 개강 전까지 최대한 완성해서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월 교내 공모전 참가나 그 외 외부 공모전 참여를 목표로 활동하고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83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53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팀에 들어오셔서 하게 될 작업들은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타일맵으로</a:t>
            </a:r>
            <a:r>
              <a:rPr lang="ko-KR" altLang="en-US" dirty="0"/>
              <a:t> 진행을 하고 있어서</a:t>
            </a:r>
            <a:endParaRPr lang="en-US" altLang="ko-KR" dirty="0"/>
          </a:p>
          <a:p>
            <a:r>
              <a:rPr lang="ko-KR" altLang="en-US" dirty="0"/>
              <a:t>캐릭터를 제외한 섬 안의 모든 배경들 작업 </a:t>
            </a:r>
            <a:r>
              <a:rPr lang="ko-KR" altLang="en-US" dirty="0" err="1"/>
              <a:t>해주셔야합니다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38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게임의 섬이 공중에 떠 있는 </a:t>
            </a:r>
            <a:r>
              <a:rPr lang="ko-KR" altLang="en-US" dirty="0" err="1"/>
              <a:t>컨셉이여서</a:t>
            </a:r>
            <a:endParaRPr lang="en-US" altLang="ko-KR" dirty="0"/>
          </a:p>
          <a:p>
            <a:r>
              <a:rPr lang="ko-KR" altLang="en-US" dirty="0"/>
              <a:t>이 내용과 같은 컨셉의 배경 작업을 </a:t>
            </a:r>
            <a:r>
              <a:rPr lang="ko-KR" altLang="en-US" dirty="0" err="1"/>
              <a:t>해주셔야</a:t>
            </a:r>
            <a:r>
              <a:rPr lang="ko-KR" altLang="en-US" dirty="0"/>
              <a:t> 하고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14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컨셉의 건축물의 외부</a:t>
            </a:r>
            <a:r>
              <a:rPr lang="en-US" altLang="ko-KR" dirty="0"/>
              <a:t>, </a:t>
            </a:r>
            <a:r>
              <a:rPr lang="ko-KR" altLang="en-US" dirty="0"/>
              <a:t>내부 모습도 </a:t>
            </a:r>
            <a:r>
              <a:rPr lang="ko-KR" altLang="en-US" dirty="0" err="1"/>
              <a:t>작업해주셔야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컨셉은 정해져 있는데</a:t>
            </a:r>
            <a:r>
              <a:rPr lang="en-US" altLang="ko-KR" dirty="0"/>
              <a:t>.. </a:t>
            </a:r>
            <a:r>
              <a:rPr lang="ko-KR" altLang="en-US" dirty="0"/>
              <a:t>만약에 더 좋은 컨셉이 있다면 회의를 통해 언제든지 변경이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17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모집은 내일 오후 </a:t>
            </a:r>
            <a:r>
              <a:rPr lang="en-US" altLang="ko-KR" dirty="0"/>
              <a:t>6</a:t>
            </a:r>
            <a:r>
              <a:rPr lang="ko-KR" altLang="en-US" dirty="0"/>
              <a:t>시까지 </a:t>
            </a:r>
            <a:r>
              <a:rPr lang="ko-KR" altLang="en-US" dirty="0" err="1"/>
              <a:t>받구요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지원 자격은</a:t>
            </a:r>
            <a:endParaRPr lang="en-US" altLang="ko-KR" dirty="0"/>
          </a:p>
          <a:p>
            <a:r>
              <a:rPr lang="ko-KR" altLang="en-US" dirty="0"/>
              <a:t>신청양식에 맞춰서 </a:t>
            </a:r>
            <a:r>
              <a:rPr lang="ko-KR" altLang="en-US" dirty="0" err="1"/>
              <a:t>저한테</a:t>
            </a:r>
            <a:r>
              <a:rPr lang="ko-KR" altLang="en-US" dirty="0"/>
              <a:t> 카톡이나 문자로 신청해주시면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도트 작업 경험은 정말 상관 없는게 현재 그래픽 팀원분들도 도트작업 경험이 </a:t>
            </a:r>
            <a:r>
              <a:rPr lang="ko-KR" altLang="en-US" dirty="0" err="1"/>
              <a:t>없으세요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이거는 진짜 </a:t>
            </a:r>
            <a:r>
              <a:rPr lang="ko-KR" altLang="en-US" dirty="0" err="1"/>
              <a:t>참고용이니</a:t>
            </a:r>
            <a:r>
              <a:rPr lang="ko-KR" altLang="en-US" dirty="0"/>
              <a:t> 도트 작업 경험 </a:t>
            </a:r>
            <a:r>
              <a:rPr lang="ko-KR" altLang="en-US" dirty="0" err="1"/>
              <a:t>없으셔도</a:t>
            </a:r>
            <a:r>
              <a:rPr lang="ko-KR" altLang="en-US" dirty="0"/>
              <a:t> 성실히 </a:t>
            </a:r>
            <a:r>
              <a:rPr lang="ko-KR" altLang="en-US" dirty="0" err="1"/>
              <a:t>임하실수</a:t>
            </a:r>
            <a:r>
              <a:rPr lang="ko-KR" altLang="en-US" dirty="0"/>
              <a:t> 있는 분이면 모두 가능하세요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문의사항 있으시면 </a:t>
            </a:r>
            <a:r>
              <a:rPr lang="ko-KR" altLang="en-US" dirty="0" err="1"/>
              <a:t>저한테</a:t>
            </a:r>
            <a:r>
              <a:rPr lang="ko-KR" altLang="en-US" dirty="0"/>
              <a:t> 편하게 연락주시면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연락은 여기 있는 제 번호로 카톡이나 문자로 문의나 신청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70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ko-KR" altLang="en-US" dirty="0" err="1"/>
              <a:t>큐엔에이</a:t>
            </a:r>
            <a:r>
              <a:rPr lang="ko-KR" altLang="en-US" dirty="0"/>
              <a:t> 받고 발표 마치도록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3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기 소프트 </a:t>
            </a:r>
            <a:r>
              <a:rPr lang="ko-KR" altLang="en-US" dirty="0" err="1"/>
              <a:t>임재혁</a:t>
            </a:r>
            <a:r>
              <a:rPr lang="ko-KR" altLang="en-US" dirty="0"/>
              <a:t> 학우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기 소프트 </a:t>
            </a:r>
            <a:r>
              <a:rPr lang="ko-KR" altLang="en-US" dirty="0" err="1"/>
              <a:t>마동찬</a:t>
            </a:r>
            <a:r>
              <a:rPr lang="ko-KR" altLang="en-US" dirty="0"/>
              <a:t> 학우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기 그래픽 </a:t>
            </a:r>
            <a:r>
              <a:rPr lang="ko-KR" altLang="en-US" dirty="0" err="1"/>
              <a:t>정새미</a:t>
            </a:r>
            <a:r>
              <a:rPr lang="ko-KR" altLang="en-US" dirty="0"/>
              <a:t> 학우가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83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추가로 배경작업을 </a:t>
            </a:r>
            <a:r>
              <a:rPr lang="ko-KR" altLang="en-US" dirty="0" err="1"/>
              <a:t>해주실</a:t>
            </a:r>
            <a:r>
              <a:rPr lang="ko-KR" altLang="en-US" dirty="0"/>
              <a:t> 그래픽 학우를 모집하기 위해 오늘 발표를 하게 됐습니다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기획은 어느정도 큰 틀을 </a:t>
            </a:r>
            <a:r>
              <a:rPr lang="ko-KR" altLang="en-US" dirty="0" err="1"/>
              <a:t>잡아둔</a:t>
            </a:r>
            <a:r>
              <a:rPr lang="ko-KR" altLang="en-US" dirty="0"/>
              <a:t> </a:t>
            </a:r>
            <a:r>
              <a:rPr lang="ko-KR" altLang="en-US" dirty="0" err="1"/>
              <a:t>상태고</a:t>
            </a:r>
            <a:r>
              <a:rPr lang="en-US" altLang="ko-KR" dirty="0"/>
              <a:t>, </a:t>
            </a:r>
            <a:r>
              <a:rPr lang="ko-KR" altLang="en-US" dirty="0"/>
              <a:t>저희 게임 개발에 참여하고 싶으신 분은 </a:t>
            </a:r>
            <a:r>
              <a:rPr lang="ko-KR" altLang="en-US" dirty="0" err="1"/>
              <a:t>저한테</a:t>
            </a:r>
            <a:r>
              <a:rPr lang="ko-KR" altLang="en-US" dirty="0"/>
              <a:t> 연락 주시면 감사하겠습니다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저희 게임이 어떻게 </a:t>
            </a:r>
            <a:r>
              <a:rPr lang="ko-KR" altLang="en-US" dirty="0" err="1"/>
              <a:t>돌아가는지부터</a:t>
            </a:r>
            <a:r>
              <a:rPr lang="ko-KR" altLang="en-US" dirty="0"/>
              <a:t> 소개하도록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2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제목은 도트를 기르는 사람이라는 뜻의 </a:t>
            </a:r>
            <a:r>
              <a:rPr lang="ko-KR" altLang="en-US" dirty="0" err="1"/>
              <a:t>도트브리더구요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장르는</a:t>
            </a:r>
            <a:endParaRPr lang="en-US" altLang="ko-KR" dirty="0"/>
          </a:p>
          <a:p>
            <a:r>
              <a:rPr lang="ko-KR" altLang="en-US" dirty="0"/>
              <a:t>시점</a:t>
            </a:r>
            <a:endParaRPr lang="en-US" altLang="ko-KR" dirty="0"/>
          </a:p>
          <a:p>
            <a:r>
              <a:rPr lang="ko-KR" altLang="en-US" dirty="0"/>
              <a:t>플랫폼</a:t>
            </a:r>
            <a:endParaRPr lang="en-US" altLang="ko-KR" dirty="0"/>
          </a:p>
          <a:p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08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조작법은</a:t>
            </a:r>
            <a:endParaRPr lang="en-US" altLang="ko-KR" dirty="0"/>
          </a:p>
          <a:p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3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타겟층은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90DDB-2243-4D84-8536-5167E662B1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43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539553" y="1491630"/>
            <a:ext cx="1739970" cy="2561420"/>
          </a:xfrm>
          <a:prstGeom prst="rect">
            <a:avLst/>
          </a:prstGeom>
          <a:solidFill>
            <a:srgbClr val="E17B7B">
              <a:alpha val="50000"/>
            </a:srgbClr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647862" y="1491630"/>
            <a:ext cx="1739970" cy="2561420"/>
          </a:xfrm>
          <a:prstGeom prst="rect">
            <a:avLst/>
          </a:prstGeom>
          <a:solidFill>
            <a:srgbClr val="E17B7B">
              <a:alpha val="50000"/>
            </a:srgbClr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4756171" y="1491630"/>
            <a:ext cx="1739970" cy="2561420"/>
          </a:xfrm>
          <a:prstGeom prst="rect">
            <a:avLst/>
          </a:prstGeom>
          <a:solidFill>
            <a:srgbClr val="E17B7B">
              <a:alpha val="50000"/>
            </a:srgbClr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6864479" y="1491630"/>
            <a:ext cx="1739970" cy="2561420"/>
          </a:xfrm>
          <a:prstGeom prst="rect">
            <a:avLst/>
          </a:prstGeom>
          <a:solidFill>
            <a:srgbClr val="E17B7B">
              <a:alpha val="50000"/>
            </a:srgbClr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0002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 flipV="1">
            <a:off x="1229538" y="1995684"/>
            <a:ext cx="360000" cy="2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96579" y="2139702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 제목을</a:t>
            </a:r>
            <a:endParaRPr lang="en-US" altLang="ko-KR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84984" y="2787774"/>
            <a:ext cx="1449115" cy="682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311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 flipV="1">
            <a:off x="3337847" y="1995684"/>
            <a:ext cx="360000" cy="2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3004886" y="2139702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 제목을</a:t>
            </a:r>
            <a:endParaRPr lang="en-US" altLang="ko-KR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93290" y="2787774"/>
            <a:ext cx="1449115" cy="682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446620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 flipV="1">
            <a:off x="5446156" y="1995684"/>
            <a:ext cx="360000" cy="2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5113195" y="2139702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 제목을</a:t>
            </a:r>
            <a:endParaRPr lang="en-US" altLang="ko-KR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901599" y="2787774"/>
            <a:ext cx="1449115" cy="682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4928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 flipV="1">
            <a:off x="7554464" y="1995684"/>
            <a:ext cx="360000" cy="2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7221503" y="2139702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 제목을</a:t>
            </a:r>
            <a:endParaRPr lang="en-US" altLang="ko-KR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7009907" y="2787774"/>
            <a:ext cx="1449115" cy="682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  <a:endParaRPr lang="en-US" altLang="ko-KR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  <a:p>
            <a:pPr algn="ctr">
              <a:spcBef>
                <a:spcPts val="500"/>
              </a:spcBef>
            </a:pP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작은 제목을 입력하세요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405367" y="520969"/>
            <a:ext cx="2333267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5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rPr>
              <a:t>CONTENTS</a:t>
            </a:r>
            <a:endParaRPr lang="ko-KR" altLang="en-US" sz="35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132000" y="1131586"/>
            <a:ext cx="288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08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90986"/>
            <a:ext cx="1542266" cy="577224"/>
            <a:chOff x="0" y="689090"/>
            <a:chExt cx="1542266" cy="577224"/>
          </a:xfrm>
        </p:grpSpPr>
        <p:sp>
          <p:nvSpPr>
            <p:cNvPr id="8" name="TextBox 7"/>
            <p:cNvSpPr txBox="1"/>
            <p:nvPr/>
          </p:nvSpPr>
          <p:spPr>
            <a:xfrm>
              <a:off x="0" y="689090"/>
              <a:ext cx="1460360" cy="577224"/>
            </a:xfrm>
            <a:prstGeom prst="rect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큰 제목을</a:t>
              </a:r>
            </a:p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입력하세요</a:t>
              </a:r>
            </a:p>
          </p:txBody>
        </p:sp>
        <p:sp>
          <p:nvSpPr>
            <p:cNvPr id="9" name="이등변 삼각형 8"/>
            <p:cNvSpPr/>
            <p:nvPr/>
          </p:nvSpPr>
          <p:spPr>
            <a:xfrm rot="5400000">
              <a:off x="1423668" y="936048"/>
              <a:ext cx="153888" cy="83309"/>
            </a:xfrm>
            <a:prstGeom prst="triangle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endPara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3" name="제목 개체 틀 40"/>
          <p:cNvSpPr>
            <a:spLocks noGrp="1"/>
          </p:cNvSpPr>
          <p:nvPr>
            <p:ph type="title" hasCustomPrompt="1"/>
          </p:nvPr>
        </p:nvSpPr>
        <p:spPr>
          <a:xfrm>
            <a:off x="5213285" y="206375"/>
            <a:ext cx="3930715" cy="498016"/>
          </a:xfrm>
          <a:prstGeom prst="rect">
            <a:avLst/>
          </a:prstGeom>
          <a:solidFill>
            <a:schemeClr val="bg1"/>
          </a:solidFill>
          <a:effectLst>
            <a:outerShdw dist="25400" dir="5400000" algn="t" rotWithShape="0">
              <a:srgbClr val="E17B7B"/>
            </a:outerShdw>
          </a:effectLst>
        </p:spPr>
        <p:txBody>
          <a:bodyPr vert="horz" wrap="none" lIns="0" tIns="0" rIns="252000" bIns="36000" rtlCol="0" anchor="t">
            <a:spAutoFit/>
          </a:bodyPr>
          <a:lstStyle>
            <a:lvl1pPr>
              <a:defRPr/>
            </a:lvl1pPr>
          </a:lstStyle>
          <a:p>
            <a:r>
              <a:rPr lang="ko-KR" altLang="en-US"/>
              <a:t>작은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038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0" y="1268210"/>
            <a:ext cx="1542266" cy="577224"/>
            <a:chOff x="0" y="689090"/>
            <a:chExt cx="1542266" cy="577224"/>
          </a:xfrm>
        </p:grpSpPr>
        <p:sp>
          <p:nvSpPr>
            <p:cNvPr id="15" name="TextBox 14"/>
            <p:cNvSpPr txBox="1"/>
            <p:nvPr/>
          </p:nvSpPr>
          <p:spPr>
            <a:xfrm>
              <a:off x="0" y="689090"/>
              <a:ext cx="1460360" cy="577224"/>
            </a:xfrm>
            <a:prstGeom prst="rect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큰 제목을</a:t>
              </a:r>
            </a:p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입력하세요</a:t>
              </a:r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1423668" y="936048"/>
              <a:ext cx="153888" cy="83309"/>
            </a:xfrm>
            <a:prstGeom prst="triangle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endPara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21" name="제목 개체 틀 40"/>
          <p:cNvSpPr>
            <a:spLocks noGrp="1"/>
          </p:cNvSpPr>
          <p:nvPr>
            <p:ph type="title" hasCustomPrompt="1"/>
          </p:nvPr>
        </p:nvSpPr>
        <p:spPr>
          <a:xfrm>
            <a:off x="5285988" y="206375"/>
            <a:ext cx="3858012" cy="498016"/>
          </a:xfrm>
          <a:prstGeom prst="rect">
            <a:avLst/>
          </a:prstGeom>
          <a:solidFill>
            <a:schemeClr val="bg1"/>
          </a:solidFill>
          <a:effectLst>
            <a:outerShdw dist="25400" dir="5400000" algn="t" rotWithShape="0">
              <a:srgbClr val="E17B7B"/>
            </a:outerShdw>
          </a:effectLst>
        </p:spPr>
        <p:txBody>
          <a:bodyPr vert="horz" wrap="none" lIns="0" tIns="0" rIns="252000" bIns="36000" rtlCol="0" anchor="t">
            <a:spAutoFit/>
          </a:bodyPr>
          <a:lstStyle>
            <a:lvl1pPr>
              <a:defRPr/>
            </a:lvl1pPr>
          </a:lstStyle>
          <a:p>
            <a:r>
              <a:rPr lang="ko-KR" altLang="en-US"/>
              <a:t>작은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1720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0" y="1845434"/>
            <a:ext cx="1542266" cy="577224"/>
            <a:chOff x="0" y="689090"/>
            <a:chExt cx="1542266" cy="577224"/>
          </a:xfrm>
        </p:grpSpPr>
        <p:sp>
          <p:nvSpPr>
            <p:cNvPr id="18" name="TextBox 17"/>
            <p:cNvSpPr txBox="1"/>
            <p:nvPr/>
          </p:nvSpPr>
          <p:spPr>
            <a:xfrm>
              <a:off x="0" y="689090"/>
              <a:ext cx="1460360" cy="577224"/>
            </a:xfrm>
            <a:prstGeom prst="rect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큰 제목을</a:t>
              </a:r>
            </a:p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입력하세요</a:t>
              </a:r>
            </a:p>
          </p:txBody>
        </p:sp>
        <p:sp>
          <p:nvSpPr>
            <p:cNvPr id="19" name="이등변 삼각형 18"/>
            <p:cNvSpPr/>
            <p:nvPr/>
          </p:nvSpPr>
          <p:spPr>
            <a:xfrm rot="5400000">
              <a:off x="1423668" y="936048"/>
              <a:ext cx="153888" cy="83309"/>
            </a:xfrm>
            <a:prstGeom prst="triangle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endPara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4" name="제목 개체 틀 40"/>
          <p:cNvSpPr>
            <a:spLocks noGrp="1"/>
          </p:cNvSpPr>
          <p:nvPr>
            <p:ph type="title" hasCustomPrompt="1"/>
          </p:nvPr>
        </p:nvSpPr>
        <p:spPr>
          <a:xfrm>
            <a:off x="5285988" y="206375"/>
            <a:ext cx="3858012" cy="498016"/>
          </a:xfrm>
          <a:prstGeom prst="rect">
            <a:avLst/>
          </a:prstGeom>
          <a:solidFill>
            <a:schemeClr val="bg1"/>
          </a:solidFill>
          <a:effectLst>
            <a:outerShdw dist="25400" dir="5400000" algn="t" rotWithShape="0">
              <a:srgbClr val="E17B7B"/>
            </a:outerShdw>
          </a:effectLst>
        </p:spPr>
        <p:txBody>
          <a:bodyPr vert="horz" wrap="none" lIns="0" tIns="0" rIns="252000" bIns="36000" rtlCol="0" anchor="t">
            <a:spAutoFit/>
          </a:bodyPr>
          <a:lstStyle>
            <a:lvl1pPr>
              <a:defRPr/>
            </a:lvl1pPr>
          </a:lstStyle>
          <a:p>
            <a:r>
              <a:rPr lang="ko-KR" altLang="en-US"/>
              <a:t>작은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1720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 userDrawn="1"/>
        </p:nvGrpSpPr>
        <p:grpSpPr>
          <a:xfrm>
            <a:off x="0" y="2422657"/>
            <a:ext cx="1542266" cy="577224"/>
            <a:chOff x="0" y="689090"/>
            <a:chExt cx="1542266" cy="577224"/>
          </a:xfrm>
        </p:grpSpPr>
        <p:sp>
          <p:nvSpPr>
            <p:cNvPr id="21" name="TextBox 20"/>
            <p:cNvSpPr txBox="1"/>
            <p:nvPr/>
          </p:nvSpPr>
          <p:spPr>
            <a:xfrm>
              <a:off x="0" y="689090"/>
              <a:ext cx="1460360" cy="577224"/>
            </a:xfrm>
            <a:prstGeom prst="rect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큰 제목을</a:t>
              </a:r>
            </a:p>
            <a:p>
              <a:r>
                <a:rPr lang="ko-KR" altLang="en-US" sz="1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입력하세요</a:t>
              </a:r>
            </a:p>
          </p:txBody>
        </p:sp>
        <p:sp>
          <p:nvSpPr>
            <p:cNvPr id="22" name="이등변 삼각형 21"/>
            <p:cNvSpPr/>
            <p:nvPr/>
          </p:nvSpPr>
          <p:spPr>
            <a:xfrm rot="5400000">
              <a:off x="1423668" y="936048"/>
              <a:ext cx="153888" cy="83309"/>
            </a:xfrm>
            <a:prstGeom prst="triangle">
              <a:avLst/>
            </a:prstGeom>
            <a:solidFill>
              <a:srgbClr val="E17B7B"/>
            </a:solidFill>
          </p:spPr>
          <p:txBody>
            <a:bodyPr wrap="none" lIns="180000" tIns="0" rIns="0" bIns="0" rtlCol="0" anchor="ctr">
              <a:noAutofit/>
            </a:bodyPr>
            <a:lstStyle/>
            <a:p>
              <a:endParaRPr lang="ko-KR" altLang="en-US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6" name="제목 개체 틀 40"/>
          <p:cNvSpPr>
            <a:spLocks noGrp="1"/>
          </p:cNvSpPr>
          <p:nvPr>
            <p:ph type="title" hasCustomPrompt="1"/>
          </p:nvPr>
        </p:nvSpPr>
        <p:spPr>
          <a:xfrm>
            <a:off x="5285988" y="206375"/>
            <a:ext cx="3858012" cy="498016"/>
          </a:xfrm>
          <a:prstGeom prst="rect">
            <a:avLst/>
          </a:prstGeom>
          <a:solidFill>
            <a:schemeClr val="bg1"/>
          </a:solidFill>
          <a:effectLst>
            <a:outerShdw dist="25400" dir="5400000" algn="t" rotWithShape="0">
              <a:srgbClr val="E17B7B"/>
            </a:outerShdw>
          </a:effectLst>
        </p:spPr>
        <p:txBody>
          <a:bodyPr vert="horz" wrap="none" lIns="0" tIns="0" rIns="252000" bIns="36000" rtlCol="0" anchor="t">
            <a:spAutoFit/>
          </a:bodyPr>
          <a:lstStyle>
            <a:lvl1pPr>
              <a:defRPr/>
            </a:lvl1pPr>
          </a:lstStyle>
          <a:p>
            <a:r>
              <a:rPr lang="ko-KR" altLang="en-US"/>
              <a:t>작은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1720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E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16000" y="195486"/>
            <a:ext cx="8712000" cy="475252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F:\! ★ 증강좌 ★\!로고\증증이로고-04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49" y="4388926"/>
            <a:ext cx="815102" cy="3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9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460359" cy="5143500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424359" y="0"/>
            <a:ext cx="36000" cy="5144400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90986"/>
            <a:ext cx="1460360" cy="577224"/>
          </a:xfrm>
          <a:prstGeom prst="rect">
            <a:avLst/>
          </a:prstGeom>
          <a:noFill/>
        </p:spPr>
        <p:txBody>
          <a:bodyPr wrap="none" lIns="180000" tIns="0" rIns="0" bIns="0" rtlCol="0" anchor="ctr">
            <a:no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</a:t>
            </a:r>
            <a:r>
              <a:rPr lang="ko-KR" altLang="en-US" sz="1200" b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1845434"/>
            <a:ext cx="1460360" cy="577224"/>
          </a:xfrm>
          <a:prstGeom prst="rect">
            <a:avLst/>
          </a:prstGeom>
          <a:noFill/>
        </p:spPr>
        <p:txBody>
          <a:bodyPr wrap="none" lIns="180000" tIns="0" rIns="0" bIns="0" rtlCol="0" anchor="ctr">
            <a:no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</a:t>
            </a:r>
            <a:r>
              <a:rPr lang="ko-KR" altLang="en-US" sz="1200" b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2422657"/>
            <a:ext cx="1460360" cy="577224"/>
          </a:xfrm>
          <a:prstGeom prst="rect">
            <a:avLst/>
          </a:prstGeom>
          <a:noFill/>
        </p:spPr>
        <p:txBody>
          <a:bodyPr wrap="none" lIns="180000" tIns="0" rIns="0" bIns="0" rtlCol="0" anchor="ctr">
            <a:no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</a:t>
            </a:r>
            <a:r>
              <a:rPr lang="ko-KR" altLang="en-US" sz="1200" b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0" y="1268210"/>
            <a:ext cx="1460360" cy="577224"/>
          </a:xfrm>
          <a:prstGeom prst="rect">
            <a:avLst/>
          </a:prstGeom>
          <a:noFill/>
        </p:spPr>
        <p:txBody>
          <a:bodyPr wrap="none" lIns="180000" tIns="0" rIns="0" bIns="0" rtlCol="0" anchor="ctr">
            <a:no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큰</a:t>
            </a:r>
            <a:r>
              <a:rPr lang="ko-KR" altLang="en-US" sz="1200" b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제목을</a:t>
            </a:r>
            <a:endParaRPr lang="en-US" altLang="ko-KR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입력하세요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7793515" y="4697298"/>
            <a:ext cx="1099660" cy="3693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fld id="{CA9A0804-0F5D-49A3-93C4-A6DA0B496099}" type="slidenum">
              <a:rPr lang="en-US" altLang="ko-KR" sz="24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9E9F"/>
                </a:solidFill>
                <a:latin typeface="나눔바른고딕 Light" pitchFamily="50" charset="-127"/>
                <a:ea typeface="나눔바른고딕 Light" pitchFamily="50" charset="-127"/>
              </a:rPr>
              <a:pPr algn="r"/>
              <a:t>‹#›</a:t>
            </a:fld>
            <a:r>
              <a:rPr lang="en-US" altLang="ko-KR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9E9F"/>
                </a:solidFill>
                <a:latin typeface="나눔바른고딕 Light" pitchFamily="50" charset="-127"/>
                <a:ea typeface="나눔바른고딕 Light" pitchFamily="50" charset="-127"/>
              </a:rPr>
              <a:t>/60</a:t>
            </a:r>
            <a:endParaRPr lang="ko-KR" altLang="en-US" sz="16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29E9F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2050" name="Picture 2" descr="F:\! ★ 증강좌 ★\!로고\증증이로고-04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0" y="172866"/>
            <a:ext cx="827144" cy="3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 userDrawn="1"/>
        </p:nvCxnSpPr>
        <p:spPr>
          <a:xfrm>
            <a:off x="136179" y="609600"/>
            <a:ext cx="11880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txStyles>
    <p:titleStyle>
      <a:lvl1pPr algn="r" defTabSz="914400" rtl="0" eaLnBrk="1" latinLnBrk="1" hangingPunct="1">
        <a:spcBef>
          <a:spcPct val="0"/>
        </a:spcBef>
        <a:buNone/>
        <a:defRPr sz="3000" b="1" kern="1200">
          <a:ln>
            <a:solidFill>
              <a:schemeClr val="bg1">
                <a:alpha val="0"/>
              </a:schemeClr>
            </a:solidFill>
          </a:ln>
          <a:solidFill>
            <a:srgbClr val="E17B7B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3079958" y="1612255"/>
            <a:ext cx="4389022" cy="1677382"/>
            <a:chOff x="1833649" y="1471434"/>
            <a:chExt cx="4389022" cy="1677382"/>
          </a:xfrm>
        </p:grpSpPr>
        <p:sp>
          <p:nvSpPr>
            <p:cNvPr id="5" name="TextBox 4"/>
            <p:cNvSpPr txBox="1"/>
            <p:nvPr/>
          </p:nvSpPr>
          <p:spPr>
            <a:xfrm>
              <a:off x="1833649" y="1471434"/>
              <a:ext cx="4389022" cy="16773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5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귀여운 게 좋아</a:t>
              </a:r>
            </a:p>
            <a:p>
              <a:pPr algn="ctr"/>
              <a:r>
                <a:rPr lang="en-US" altLang="ko-KR" sz="5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itchFamily="50" charset="-127"/>
                  <a:ea typeface="나눔바른고딕 Light" pitchFamily="50" charset="-127"/>
                </a:rPr>
                <a:t>EXPARTY</a:t>
              </a:r>
              <a:endParaRPr lang="ko-KR" altLang="en-US" sz="5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cxnSp>
          <p:nvCxnSpPr>
            <p:cNvPr id="60" name="직선 연결선 59"/>
            <p:cNvCxnSpPr>
              <a:cxnSpLocks/>
            </p:cNvCxnSpPr>
            <p:nvPr/>
          </p:nvCxnSpPr>
          <p:spPr>
            <a:xfrm flipV="1">
              <a:off x="1873488" y="2329283"/>
              <a:ext cx="4349183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4AA336-2348-4205-ACAC-1E4114F796BF}"/>
              </a:ext>
            </a:extLst>
          </p:cNvPr>
          <p:cNvSpPr/>
          <p:nvPr/>
        </p:nvSpPr>
        <p:spPr>
          <a:xfrm>
            <a:off x="4098303" y="4245399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D0450-37B2-4643-A820-B73B4756A1CD}"/>
              </a:ext>
            </a:extLst>
          </p:cNvPr>
          <p:cNvSpPr txBox="1"/>
          <p:nvPr/>
        </p:nvSpPr>
        <p:spPr>
          <a:xfrm>
            <a:off x="4518100" y="4635768"/>
            <a:ext cx="9473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2021.07.05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0D0BB-ACF4-4201-AA13-1F608319F745}"/>
              </a:ext>
            </a:extLst>
          </p:cNvPr>
          <p:cNvSpPr txBox="1"/>
          <p:nvPr/>
        </p:nvSpPr>
        <p:spPr>
          <a:xfrm>
            <a:off x="4385297" y="3289637"/>
            <a:ext cx="20028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발표자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: 18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노담비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22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C2B597-7845-482B-8A65-50B9A30867A3}"/>
              </a:ext>
            </a:extLst>
          </p:cNvPr>
          <p:cNvSpPr txBox="1"/>
          <p:nvPr/>
        </p:nvSpPr>
        <p:spPr>
          <a:xfrm>
            <a:off x="3926395" y="2712704"/>
            <a:ext cx="34812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맵에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숨어있는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데이터 조각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모으자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681224" y="915527"/>
            <a:ext cx="11653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 목표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DF7433-DA92-459F-B1F6-3136FCBB86B3}"/>
              </a:ext>
            </a:extLst>
          </p:cNvPr>
          <p:cNvSpPr txBox="1"/>
          <p:nvPr/>
        </p:nvSpPr>
        <p:spPr>
          <a:xfrm>
            <a:off x="3926395" y="2356306"/>
            <a:ext cx="26750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마리의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D37B7B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모두 육성시키자</a:t>
            </a:r>
          </a:p>
        </p:txBody>
      </p:sp>
    </p:spTree>
    <p:extLst>
      <p:ext uri="{BB962C8B-B14F-4D97-AF65-F5344CB8AC3E}">
        <p14:creationId xmlns:p14="http://schemas.microsoft.com/office/powerpoint/2010/main" val="342147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438861" y="915527"/>
            <a:ext cx="17136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컨셉 레퍼런스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B5ACAFB-D4D3-4CB8-A1E6-C74705191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9" y="1951581"/>
            <a:ext cx="2682235" cy="1455819"/>
          </a:xfrm>
          <a:prstGeom prst="rect">
            <a:avLst/>
          </a:prstGeom>
        </p:spPr>
      </p:pic>
      <p:pic>
        <p:nvPicPr>
          <p:cNvPr id="29" name="그림 28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AE7A9C3-CBD9-4BEC-8B3E-8F1DAC0E7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92" y="1951581"/>
            <a:ext cx="1930782" cy="14558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14D8582-F331-4A09-B2FD-C8D2EA7D65BA}"/>
              </a:ext>
            </a:extLst>
          </p:cNvPr>
          <p:cNvSpPr txBox="1"/>
          <p:nvPr/>
        </p:nvSpPr>
        <p:spPr>
          <a:xfrm>
            <a:off x="4298523" y="3748748"/>
            <a:ext cx="193078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도트코이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688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270055" y="915527"/>
            <a:ext cx="19877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그래픽 레퍼런스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A5019-01BC-452E-A89C-E1D2169AC1D5}"/>
              </a:ext>
            </a:extLst>
          </p:cNvPr>
          <p:cNvSpPr txBox="1"/>
          <p:nvPr/>
        </p:nvSpPr>
        <p:spPr>
          <a:xfrm>
            <a:off x="3758662" y="3750910"/>
            <a:ext cx="2921427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[Remain on Earth]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7CF17C-568E-4BDF-85E5-D0957C52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03" y="1479714"/>
            <a:ext cx="2921428" cy="21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270055" y="915527"/>
            <a:ext cx="19877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그래픽 레퍼런스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A5019-01BC-452E-A89C-E1D2169AC1D5}"/>
              </a:ext>
            </a:extLst>
          </p:cNvPr>
          <p:cNvSpPr txBox="1"/>
          <p:nvPr/>
        </p:nvSpPr>
        <p:spPr>
          <a:xfrm>
            <a:off x="3758662" y="3750910"/>
            <a:ext cx="2921427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닌텐도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DS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포켓몬스터 시리즈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]</a:t>
            </a:r>
          </a:p>
        </p:txBody>
      </p:sp>
      <p:pic>
        <p:nvPicPr>
          <p:cNvPr id="3" name="그림 2" descr="회로, 전자기기이(가) 표시된 사진&#10;&#10;자동 생성된 설명">
            <a:extLst>
              <a:ext uri="{FF2B5EF4-FFF2-40B4-BE49-F238E27FC236}">
                <a16:creationId xmlns:a16="http://schemas.microsoft.com/office/drawing/2014/main" id="{25777236-CF04-4009-95B8-56946FECF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47" y="1706436"/>
            <a:ext cx="3403329" cy="1908000"/>
          </a:xfrm>
          <a:prstGeom prst="rect">
            <a:avLst/>
          </a:prstGeom>
        </p:spPr>
      </p:pic>
      <p:pic>
        <p:nvPicPr>
          <p:cNvPr id="5" name="그림 4" descr="식물이(가) 표시된 사진&#10;&#10;자동 생성된 설명">
            <a:extLst>
              <a:ext uri="{FF2B5EF4-FFF2-40B4-BE49-F238E27FC236}">
                <a16:creationId xmlns:a16="http://schemas.microsoft.com/office/drawing/2014/main" id="{D3F1674B-F9BC-4075-B4BC-51A7486DE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14" y="1706436"/>
            <a:ext cx="3406097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7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270055" y="915527"/>
            <a:ext cx="19877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시스템 레퍼런스</a:t>
            </a:r>
          </a:p>
        </p:txBody>
      </p:sp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91E8BC9-819B-4145-8494-8A1F1C55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14" y="1996627"/>
            <a:ext cx="2714500" cy="1252846"/>
          </a:xfrm>
          <a:prstGeom prst="rect">
            <a:avLst/>
          </a:prstGeom>
        </p:spPr>
      </p:pic>
      <p:pic>
        <p:nvPicPr>
          <p:cNvPr id="21" name="그림 20" descr="텍스트, 슬롯머신, 다채로운, 여러개이(가) 표시된 사진&#10;&#10;자동 생성된 설명">
            <a:extLst>
              <a:ext uri="{FF2B5EF4-FFF2-40B4-BE49-F238E27FC236}">
                <a16:creationId xmlns:a16="http://schemas.microsoft.com/office/drawing/2014/main" id="{BBE953D6-0313-41A5-A2BD-01C7E4BA6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63" y="1808445"/>
            <a:ext cx="2838963" cy="15918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6A5019-01BC-452E-A89C-E1D2169AC1D5}"/>
              </a:ext>
            </a:extLst>
          </p:cNvPr>
          <p:cNvSpPr txBox="1"/>
          <p:nvPr/>
        </p:nvSpPr>
        <p:spPr>
          <a:xfrm>
            <a:off x="4298523" y="3750910"/>
            <a:ext cx="193078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[FORAGER]</a:t>
            </a:r>
          </a:p>
        </p:txBody>
      </p:sp>
    </p:spTree>
    <p:extLst>
      <p:ext uri="{BB962C8B-B14F-4D97-AF65-F5344CB8AC3E}">
        <p14:creationId xmlns:p14="http://schemas.microsoft.com/office/powerpoint/2010/main" val="309124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715689" y="915527"/>
            <a:ext cx="10964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시놉시스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BD4A99-4441-4F96-8E73-027674320871}"/>
              </a:ext>
            </a:extLst>
          </p:cNvPr>
          <p:cNvSpPr txBox="1"/>
          <p:nvPr/>
        </p:nvSpPr>
        <p:spPr>
          <a:xfrm>
            <a:off x="3091784" y="1893193"/>
            <a:ext cx="5553933" cy="1588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여느 때와 다름 없이 잠에서 깨어난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주인공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일어나보니 주위에는 아무도 없었고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여기가 어디인지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어떻게 오게 됐는지 기억이 나질 않는다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사람의 흔적을 찾으려 돌아다니던 도중 미지의 생명체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발견하는데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그는 이 곳에서 유일한 생명체인 도트를 키우기로 마음 먹는다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5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852748" y="915527"/>
            <a:ext cx="82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주인공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CCEEB-981A-4397-9DF3-1E6330383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13" y="1697230"/>
            <a:ext cx="4002607" cy="1624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260388-B752-44AC-8602-0C7596A4045F}"/>
              </a:ext>
            </a:extLst>
          </p:cNvPr>
          <p:cNvSpPr txBox="1"/>
          <p:nvPr/>
        </p:nvSpPr>
        <p:spPr>
          <a:xfrm>
            <a:off x="4296240" y="3518099"/>
            <a:ext cx="1935355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눈 떠보니 미지의 공간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플레이어 시점</a:t>
            </a:r>
          </a:p>
        </p:txBody>
      </p:sp>
    </p:spTree>
    <p:extLst>
      <p:ext uri="{BB962C8B-B14F-4D97-AF65-F5344CB8AC3E}">
        <p14:creationId xmlns:p14="http://schemas.microsoft.com/office/powerpoint/2010/main" val="79012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989805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6A680-E6E3-4E74-8CAB-E001B06B9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11" y="1489724"/>
            <a:ext cx="3847204" cy="21640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260388-B752-44AC-8602-0C7596A4045F}"/>
              </a:ext>
            </a:extLst>
          </p:cNvPr>
          <p:cNvSpPr txBox="1"/>
          <p:nvPr/>
        </p:nvSpPr>
        <p:spPr>
          <a:xfrm>
            <a:off x="2486947" y="3653776"/>
            <a:ext cx="5553933" cy="1265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마리의 도트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성장 시 수인 형태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가지의 직업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성장 모습의 색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변화</a:t>
            </a:r>
          </a:p>
        </p:txBody>
      </p:sp>
    </p:spTree>
    <p:extLst>
      <p:ext uri="{BB962C8B-B14F-4D97-AF65-F5344CB8AC3E}">
        <p14:creationId xmlns:p14="http://schemas.microsoft.com/office/powerpoint/2010/main" val="407441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989805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60388-B752-44AC-8602-0C7596A4045F}"/>
              </a:ext>
            </a:extLst>
          </p:cNvPr>
          <p:cNvSpPr txBox="1"/>
          <p:nvPr/>
        </p:nvSpPr>
        <p:spPr>
          <a:xfrm>
            <a:off x="2486947" y="3653776"/>
            <a:ext cx="5553933" cy="1265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마리의 도트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성장 시 수인 형태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가지의 직업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성장 모습의 색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구성 변화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A5D1EF-97A5-4983-9886-761B60E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38" y="1360250"/>
            <a:ext cx="3943350" cy="22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86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989805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A1984-6ABE-45A4-A6AA-68EF57897C5A}"/>
              </a:ext>
            </a:extLst>
          </p:cNvPr>
          <p:cNvSpPr txBox="1"/>
          <p:nvPr/>
        </p:nvSpPr>
        <p:spPr>
          <a:xfrm>
            <a:off x="2486947" y="4182527"/>
            <a:ext cx="5553933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단계의 성장과정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C2EF5F-CF0C-45DF-83CA-BBB739581526}"/>
              </a:ext>
            </a:extLst>
          </p:cNvPr>
          <p:cNvSpPr txBox="1"/>
          <p:nvPr/>
        </p:nvSpPr>
        <p:spPr>
          <a:xfrm>
            <a:off x="2951367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07D67-B217-4EE2-8535-B658FF3D7FB8}"/>
              </a:ext>
            </a:extLst>
          </p:cNvPr>
          <p:cNvSpPr txBox="1"/>
          <p:nvPr/>
        </p:nvSpPr>
        <p:spPr>
          <a:xfrm>
            <a:off x="3966356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9BB9A-A216-4059-AE04-217C83798DBF}"/>
              </a:ext>
            </a:extLst>
          </p:cNvPr>
          <p:cNvSpPr txBox="1"/>
          <p:nvPr/>
        </p:nvSpPr>
        <p:spPr>
          <a:xfrm>
            <a:off x="4981345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E841B-8B7F-4A69-BE28-F18B287F0914}"/>
              </a:ext>
            </a:extLst>
          </p:cNvPr>
          <p:cNvSpPr txBox="1"/>
          <p:nvPr/>
        </p:nvSpPr>
        <p:spPr>
          <a:xfrm>
            <a:off x="5996334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008B3-B8DB-4A53-ABD7-CEB2C602E95B}"/>
              </a:ext>
            </a:extLst>
          </p:cNvPr>
          <p:cNvSpPr txBox="1"/>
          <p:nvPr/>
        </p:nvSpPr>
        <p:spPr>
          <a:xfrm>
            <a:off x="7011323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8006898-E159-4FDC-9B97-A6A881D6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11" r="85583"/>
          <a:stretch/>
        </p:blipFill>
        <p:spPr>
          <a:xfrm>
            <a:off x="3046501" y="2819838"/>
            <a:ext cx="472988" cy="490679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12480BD-4DBB-4EBE-9D19-1341D7F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0" t="38735" r="71793" b="832"/>
          <a:stretch/>
        </p:blipFill>
        <p:spPr>
          <a:xfrm>
            <a:off x="3966356" y="1946551"/>
            <a:ext cx="578467" cy="13639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5F49B3-FB4F-469C-B40C-FAD7525FB027}"/>
              </a:ext>
            </a:extLst>
          </p:cNvPr>
          <p:cNvSpPr txBox="1"/>
          <p:nvPr/>
        </p:nvSpPr>
        <p:spPr>
          <a:xfrm>
            <a:off x="4845598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학령기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A154A0-7153-474D-A56A-53CEA7CB20E4}"/>
              </a:ext>
            </a:extLst>
          </p:cNvPr>
          <p:cNvSpPr txBox="1"/>
          <p:nvPr/>
        </p:nvSpPr>
        <p:spPr>
          <a:xfrm>
            <a:off x="5890538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청소년기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2DD3B1-41E5-4D96-9D62-BD8F2915E37A}"/>
              </a:ext>
            </a:extLst>
          </p:cNvPr>
          <p:cNvSpPr txBox="1"/>
          <p:nvPr/>
        </p:nvSpPr>
        <p:spPr>
          <a:xfrm>
            <a:off x="6905527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성년기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ABF8E5-45EC-4407-8498-0E43D4AB0741}"/>
              </a:ext>
            </a:extLst>
          </p:cNvPr>
          <p:cNvSpPr/>
          <p:nvPr/>
        </p:nvSpPr>
        <p:spPr>
          <a:xfrm>
            <a:off x="5724871" y="1879302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93F302-E717-4E9C-B48F-07355E03CF17}"/>
              </a:ext>
            </a:extLst>
          </p:cNvPr>
          <p:cNvSpPr/>
          <p:nvPr/>
        </p:nvSpPr>
        <p:spPr>
          <a:xfrm>
            <a:off x="8214513" y="46835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25514F-8CAA-4286-B2E3-0567A6A43216}"/>
              </a:ext>
            </a:extLst>
          </p:cNvPr>
          <p:cNvSpPr/>
          <p:nvPr/>
        </p:nvSpPr>
        <p:spPr>
          <a:xfrm>
            <a:off x="5819148" y="1371516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D1EB63-4F06-42C9-9411-ED110678CBD6}"/>
              </a:ext>
            </a:extLst>
          </p:cNvPr>
          <p:cNvSpPr/>
          <p:nvPr/>
        </p:nvSpPr>
        <p:spPr>
          <a:xfrm>
            <a:off x="5682227" y="237242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65121F-B413-4EA5-8406-AC3113F048DB}"/>
              </a:ext>
            </a:extLst>
          </p:cNvPr>
          <p:cNvSpPr txBox="1"/>
          <p:nvPr/>
        </p:nvSpPr>
        <p:spPr>
          <a:xfrm>
            <a:off x="3851915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유아기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D1EA5D-EA0B-4D7A-B51E-74AB3A356E86}"/>
              </a:ext>
            </a:extLst>
          </p:cNvPr>
          <p:cNvSpPr txBox="1"/>
          <p:nvPr/>
        </p:nvSpPr>
        <p:spPr>
          <a:xfrm>
            <a:off x="2845224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영아기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C1244620-9BEC-44BE-9863-827AD7F89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24" y="1944095"/>
            <a:ext cx="5048129" cy="146719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58BBBA0-1E1C-4F96-A798-B26F6D0AC0C2}"/>
              </a:ext>
            </a:extLst>
          </p:cNvPr>
          <p:cNvSpPr txBox="1"/>
          <p:nvPr/>
        </p:nvSpPr>
        <p:spPr>
          <a:xfrm>
            <a:off x="4845598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유치원생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C431CE-B725-4736-830E-120EF364B688}"/>
              </a:ext>
            </a:extLst>
          </p:cNvPr>
          <p:cNvSpPr txBox="1"/>
          <p:nvPr/>
        </p:nvSpPr>
        <p:spPr>
          <a:xfrm>
            <a:off x="5890538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중고등생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532D36-94EB-490B-B153-2E8F83D346FF}"/>
              </a:ext>
            </a:extLst>
          </p:cNvPr>
          <p:cNvSpPr txBox="1"/>
          <p:nvPr/>
        </p:nvSpPr>
        <p:spPr>
          <a:xfrm>
            <a:off x="6905527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DD783A-A612-495C-9CB4-C275A68E9878}"/>
              </a:ext>
            </a:extLst>
          </p:cNvPr>
          <p:cNvSpPr txBox="1"/>
          <p:nvPr/>
        </p:nvSpPr>
        <p:spPr>
          <a:xfrm>
            <a:off x="3851915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(1~3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6B9B0F-162D-4C68-8EAC-69AA23652B95}"/>
              </a:ext>
            </a:extLst>
          </p:cNvPr>
          <p:cNvSpPr txBox="1"/>
          <p:nvPr/>
        </p:nvSpPr>
        <p:spPr>
          <a:xfrm>
            <a:off x="2845224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신생아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5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E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9553" y="1491630"/>
            <a:ext cx="1739970" cy="2561420"/>
          </a:xfrm>
          <a:prstGeom prst="rect">
            <a:avLst/>
          </a:prstGeom>
          <a:solidFill>
            <a:srgbClr val="E17B7B"/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647399" y="1491630"/>
            <a:ext cx="1739970" cy="2561420"/>
          </a:xfrm>
          <a:prstGeom prst="rect">
            <a:avLst/>
          </a:prstGeom>
          <a:solidFill>
            <a:srgbClr val="E17B7B"/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56171" y="1491630"/>
            <a:ext cx="1739970" cy="2561420"/>
          </a:xfrm>
          <a:prstGeom prst="rect">
            <a:avLst/>
          </a:prstGeom>
          <a:solidFill>
            <a:srgbClr val="E17B7B"/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864479" y="1491630"/>
            <a:ext cx="1739970" cy="2561420"/>
          </a:xfrm>
          <a:prstGeom prst="rect">
            <a:avLst/>
          </a:prstGeom>
          <a:solidFill>
            <a:srgbClr val="E17B7B"/>
          </a:solidFill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30002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V="1">
            <a:off x="1229538" y="1995684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43860" y="2571750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38311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 flipV="1">
            <a:off x="3337847" y="1995684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932919" y="2569982"/>
            <a:ext cx="11653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46620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 flipV="1">
            <a:off x="5446156" y="1995684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035077" y="2569982"/>
            <a:ext cx="11653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54928" y="1626354"/>
            <a:ext cx="3590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  <a:endParaRPr lang="ko-KR" altLang="en-US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V="1">
            <a:off x="7554464" y="1995684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82604" y="2569982"/>
            <a:ext cx="7037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Q&amp;A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8B1D83-5BE9-4B6E-9CCD-8C12456BF3B5}"/>
              </a:ext>
            </a:extLst>
          </p:cNvPr>
          <p:cNvSpPr/>
          <p:nvPr/>
        </p:nvSpPr>
        <p:spPr>
          <a:xfrm>
            <a:off x="542040" y="1491629"/>
            <a:ext cx="1739970" cy="2561420"/>
          </a:xfrm>
          <a:prstGeom prst="rect">
            <a:avLst/>
          </a:prstGeom>
          <a:noFill/>
          <a:ln w="12700">
            <a:solidFill>
              <a:srgbClr val="F8C8C8"/>
            </a:solidFill>
          </a:ln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822970-8763-4776-A482-1455D4230436}"/>
              </a:ext>
            </a:extLst>
          </p:cNvPr>
          <p:cNvSpPr/>
          <p:nvPr/>
        </p:nvSpPr>
        <p:spPr>
          <a:xfrm>
            <a:off x="2644912" y="1491629"/>
            <a:ext cx="1739970" cy="2561420"/>
          </a:xfrm>
          <a:prstGeom prst="rect">
            <a:avLst/>
          </a:prstGeom>
          <a:noFill/>
          <a:ln w="12700">
            <a:solidFill>
              <a:srgbClr val="F8C8C8"/>
            </a:solidFill>
          </a:ln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E9ABBD-1D2A-461D-9CB5-3830E34A2085}"/>
              </a:ext>
            </a:extLst>
          </p:cNvPr>
          <p:cNvSpPr/>
          <p:nvPr/>
        </p:nvSpPr>
        <p:spPr>
          <a:xfrm>
            <a:off x="4747784" y="1491629"/>
            <a:ext cx="1739970" cy="2561420"/>
          </a:xfrm>
          <a:prstGeom prst="rect">
            <a:avLst/>
          </a:prstGeom>
          <a:noFill/>
          <a:ln w="12700">
            <a:solidFill>
              <a:srgbClr val="F8C8C8"/>
            </a:solidFill>
          </a:ln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2324C1-DBE3-4B33-B704-2D2AD9785868}"/>
              </a:ext>
            </a:extLst>
          </p:cNvPr>
          <p:cNvSpPr/>
          <p:nvPr/>
        </p:nvSpPr>
        <p:spPr>
          <a:xfrm>
            <a:off x="6864479" y="1491629"/>
            <a:ext cx="1739970" cy="2561420"/>
          </a:xfrm>
          <a:prstGeom prst="rect">
            <a:avLst/>
          </a:prstGeom>
          <a:noFill/>
          <a:ln w="12700">
            <a:solidFill>
              <a:srgbClr val="F8C8C8"/>
            </a:solidFill>
          </a:ln>
        </p:spPr>
        <p:txBody>
          <a:bodyPr wrap="none" lIns="180000" tIns="0" rIns="0" bIns="0" rtlCol="0" anchor="ctr">
            <a:noAutofit/>
          </a:bodyPr>
          <a:lstStyle/>
          <a:p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CBA878-7F3E-45E4-A3DC-DD64E27D3C6A}"/>
              </a:ext>
            </a:extLst>
          </p:cNvPr>
          <p:cNvSpPr/>
          <p:nvPr/>
        </p:nvSpPr>
        <p:spPr>
          <a:xfrm>
            <a:off x="4098303" y="4269585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2FF262-7C79-485C-879F-9ADA788FB49B}"/>
              </a:ext>
            </a:extLst>
          </p:cNvPr>
          <p:cNvSpPr/>
          <p:nvPr/>
        </p:nvSpPr>
        <p:spPr>
          <a:xfrm>
            <a:off x="3337847" y="466305"/>
            <a:ext cx="2703136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D0A00-5189-4E0E-AFB4-B14F8E7F98AA}"/>
              </a:ext>
            </a:extLst>
          </p:cNvPr>
          <p:cNvSpPr txBox="1"/>
          <p:nvPr/>
        </p:nvSpPr>
        <p:spPr>
          <a:xfrm>
            <a:off x="3653110" y="635663"/>
            <a:ext cx="18377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3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7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989805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A1984-6ABE-45A4-A6AA-68EF57897C5A}"/>
              </a:ext>
            </a:extLst>
          </p:cNvPr>
          <p:cNvSpPr txBox="1"/>
          <p:nvPr/>
        </p:nvSpPr>
        <p:spPr>
          <a:xfrm>
            <a:off x="2486947" y="4182527"/>
            <a:ext cx="5553933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단계의 성장과정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10C4DC-ED4D-43CE-A557-2C02307ACB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105" r="47312" b="-105"/>
          <a:stretch/>
        </p:blipFill>
        <p:spPr>
          <a:xfrm>
            <a:off x="6589355" y="1305081"/>
            <a:ext cx="1386927" cy="216405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ABF8E5-45EC-4407-8498-0E43D4AB0741}"/>
              </a:ext>
            </a:extLst>
          </p:cNvPr>
          <p:cNvSpPr/>
          <p:nvPr/>
        </p:nvSpPr>
        <p:spPr>
          <a:xfrm>
            <a:off x="5724871" y="1879302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93F302-E717-4E9C-B48F-07355E03CF17}"/>
              </a:ext>
            </a:extLst>
          </p:cNvPr>
          <p:cNvSpPr/>
          <p:nvPr/>
        </p:nvSpPr>
        <p:spPr>
          <a:xfrm>
            <a:off x="8214513" y="46835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25514F-8CAA-4286-B2E3-0567A6A43216}"/>
              </a:ext>
            </a:extLst>
          </p:cNvPr>
          <p:cNvSpPr/>
          <p:nvPr/>
        </p:nvSpPr>
        <p:spPr>
          <a:xfrm>
            <a:off x="5819148" y="1371516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D1EB63-4F06-42C9-9411-ED110678CBD6}"/>
              </a:ext>
            </a:extLst>
          </p:cNvPr>
          <p:cNvSpPr/>
          <p:nvPr/>
        </p:nvSpPr>
        <p:spPr>
          <a:xfrm>
            <a:off x="5682227" y="237242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기어이(가) 표시된 사진&#10;&#10;자동 생성된 설명">
            <a:extLst>
              <a:ext uri="{FF2B5EF4-FFF2-40B4-BE49-F238E27FC236}">
                <a16:creationId xmlns:a16="http://schemas.microsoft.com/office/drawing/2014/main" id="{7DCC8925-DE5A-428A-98A3-F06D2639A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98" y="2832536"/>
            <a:ext cx="623166" cy="552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918268-93F0-4AA9-8B2F-B9F40438B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62" y="1792997"/>
            <a:ext cx="690433" cy="159234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A8598CF-472C-4CBE-8AD6-200AA89B4AC3}"/>
              </a:ext>
            </a:extLst>
          </p:cNvPr>
          <p:cNvSpPr txBox="1"/>
          <p:nvPr/>
        </p:nvSpPr>
        <p:spPr>
          <a:xfrm>
            <a:off x="2951367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83BFC9-F4D7-462F-84D0-499A275E0222}"/>
              </a:ext>
            </a:extLst>
          </p:cNvPr>
          <p:cNvSpPr txBox="1"/>
          <p:nvPr/>
        </p:nvSpPr>
        <p:spPr>
          <a:xfrm>
            <a:off x="3966356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233F17-C7D4-4B56-B382-C7CF45AB939D}"/>
              </a:ext>
            </a:extLst>
          </p:cNvPr>
          <p:cNvSpPr txBox="1"/>
          <p:nvPr/>
        </p:nvSpPr>
        <p:spPr>
          <a:xfrm>
            <a:off x="4981345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DFDA97-8112-4CC7-857F-B108E0819446}"/>
              </a:ext>
            </a:extLst>
          </p:cNvPr>
          <p:cNvSpPr txBox="1"/>
          <p:nvPr/>
        </p:nvSpPr>
        <p:spPr>
          <a:xfrm>
            <a:off x="5996334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47FE19-50DB-4E58-A551-CB7B810BDEB2}"/>
              </a:ext>
            </a:extLst>
          </p:cNvPr>
          <p:cNvSpPr txBox="1"/>
          <p:nvPr/>
        </p:nvSpPr>
        <p:spPr>
          <a:xfrm>
            <a:off x="7011323" y="3385344"/>
            <a:ext cx="62503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2C178C-FDD3-4C2D-A992-0BB305E78CB0}"/>
              </a:ext>
            </a:extLst>
          </p:cNvPr>
          <p:cNvSpPr txBox="1"/>
          <p:nvPr/>
        </p:nvSpPr>
        <p:spPr>
          <a:xfrm>
            <a:off x="4845598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학령기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0FF0F2-A2CA-4E53-A4C8-51933DA41879}"/>
              </a:ext>
            </a:extLst>
          </p:cNvPr>
          <p:cNvSpPr txBox="1"/>
          <p:nvPr/>
        </p:nvSpPr>
        <p:spPr>
          <a:xfrm>
            <a:off x="5890538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청소년기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64FD8B-0ADE-4435-AEF4-EEC3F7C97C66}"/>
              </a:ext>
            </a:extLst>
          </p:cNvPr>
          <p:cNvSpPr txBox="1"/>
          <p:nvPr/>
        </p:nvSpPr>
        <p:spPr>
          <a:xfrm>
            <a:off x="6905527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성년기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05514B-7214-4200-812E-47E280F79E23}"/>
              </a:ext>
            </a:extLst>
          </p:cNvPr>
          <p:cNvSpPr txBox="1"/>
          <p:nvPr/>
        </p:nvSpPr>
        <p:spPr>
          <a:xfrm>
            <a:off x="3851915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유아기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01C068-DE55-453F-9711-28FA2CC1CD84}"/>
              </a:ext>
            </a:extLst>
          </p:cNvPr>
          <p:cNvSpPr txBox="1"/>
          <p:nvPr/>
        </p:nvSpPr>
        <p:spPr>
          <a:xfrm>
            <a:off x="2845224" y="3623884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영아기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87B36E-3DF0-458D-A6E5-172E937102B4}"/>
              </a:ext>
            </a:extLst>
          </p:cNvPr>
          <p:cNvSpPr txBox="1"/>
          <p:nvPr/>
        </p:nvSpPr>
        <p:spPr>
          <a:xfrm>
            <a:off x="4845598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유치원생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62E8A4-6AD2-44D2-8129-C9560E5C7A9F}"/>
              </a:ext>
            </a:extLst>
          </p:cNvPr>
          <p:cNvSpPr txBox="1"/>
          <p:nvPr/>
        </p:nvSpPr>
        <p:spPr>
          <a:xfrm>
            <a:off x="5890538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중고등생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BEBD71-EF7D-4688-A071-C287291054C5}"/>
              </a:ext>
            </a:extLst>
          </p:cNvPr>
          <p:cNvSpPr txBox="1"/>
          <p:nvPr/>
        </p:nvSpPr>
        <p:spPr>
          <a:xfrm>
            <a:off x="6905527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성인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12E46C-2B09-4227-A743-EDD2ABE0D547}"/>
              </a:ext>
            </a:extLst>
          </p:cNvPr>
          <p:cNvSpPr txBox="1"/>
          <p:nvPr/>
        </p:nvSpPr>
        <p:spPr>
          <a:xfrm>
            <a:off x="3851915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(1~3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B79F7A-79FC-4D5C-BAFB-F72A3877C28C}"/>
              </a:ext>
            </a:extLst>
          </p:cNvPr>
          <p:cNvSpPr txBox="1"/>
          <p:nvPr/>
        </p:nvSpPr>
        <p:spPr>
          <a:xfrm>
            <a:off x="2845224" y="3849167"/>
            <a:ext cx="83662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신생아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5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E23D89-3B3B-4A30-8815-D3C45C840CB4}"/>
              </a:ext>
            </a:extLst>
          </p:cNvPr>
          <p:cNvSpPr/>
          <p:nvPr/>
        </p:nvSpPr>
        <p:spPr>
          <a:xfrm>
            <a:off x="3105148" y="1845561"/>
            <a:ext cx="1992500" cy="20229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5126863" y="915527"/>
            <a:ext cx="2741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60388-B752-44AC-8602-0C7596A4045F}"/>
              </a:ext>
            </a:extLst>
          </p:cNvPr>
          <p:cNvSpPr txBox="1"/>
          <p:nvPr/>
        </p:nvSpPr>
        <p:spPr>
          <a:xfrm>
            <a:off x="5252612" y="2172555"/>
            <a:ext cx="2246738" cy="1265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개의 섬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섬 고유의 자연 환경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각 섬마다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마리의 도트 등장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시간대 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E88FEF-5E38-4CF6-82ED-9CA53138CAC3}"/>
              </a:ext>
            </a:extLst>
          </p:cNvPr>
          <p:cNvSpPr/>
          <p:nvPr/>
        </p:nvSpPr>
        <p:spPr>
          <a:xfrm>
            <a:off x="3225369" y="1974553"/>
            <a:ext cx="836629" cy="836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9692B1-342D-4332-9509-13ED3BE6CE38}"/>
              </a:ext>
            </a:extLst>
          </p:cNvPr>
          <p:cNvSpPr/>
          <p:nvPr/>
        </p:nvSpPr>
        <p:spPr>
          <a:xfrm>
            <a:off x="3225369" y="2891822"/>
            <a:ext cx="836629" cy="836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20469-669F-4C3A-90E6-ACE8B26D97B5}"/>
              </a:ext>
            </a:extLst>
          </p:cNvPr>
          <p:cNvSpPr/>
          <p:nvPr/>
        </p:nvSpPr>
        <p:spPr>
          <a:xfrm>
            <a:off x="4144158" y="1968792"/>
            <a:ext cx="836629" cy="836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얼음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559EBC-1931-422B-9B8C-457115D9D6D9}"/>
              </a:ext>
            </a:extLst>
          </p:cNvPr>
          <p:cNvSpPr/>
          <p:nvPr/>
        </p:nvSpPr>
        <p:spPr>
          <a:xfrm>
            <a:off x="4144159" y="2891822"/>
            <a:ext cx="836629" cy="836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화산</a:t>
            </a:r>
          </a:p>
        </p:txBody>
      </p:sp>
    </p:spTree>
    <p:extLst>
      <p:ext uri="{BB962C8B-B14F-4D97-AF65-F5344CB8AC3E}">
        <p14:creationId xmlns:p14="http://schemas.microsoft.com/office/powerpoint/2010/main" val="271602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5126863" y="915527"/>
            <a:ext cx="2741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C6282A-C32E-4EB7-A6D5-A3E870FB615C}"/>
              </a:ext>
            </a:extLst>
          </p:cNvPr>
          <p:cNvSpPr/>
          <p:nvPr/>
        </p:nvSpPr>
        <p:spPr>
          <a:xfrm>
            <a:off x="3568970" y="1936821"/>
            <a:ext cx="1538559" cy="9005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ADABF4-0F6E-437C-A497-B869975C23D9}"/>
              </a:ext>
            </a:extLst>
          </p:cNvPr>
          <p:cNvSpPr/>
          <p:nvPr/>
        </p:nvSpPr>
        <p:spPr>
          <a:xfrm>
            <a:off x="3568969" y="2827387"/>
            <a:ext cx="1538559" cy="9005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F12CC-718E-4853-A845-0D3CFC4BB8CA}"/>
              </a:ext>
            </a:extLst>
          </p:cNvPr>
          <p:cNvSpPr txBox="1"/>
          <p:nvPr/>
        </p:nvSpPr>
        <p:spPr>
          <a:xfrm>
            <a:off x="5348448" y="3092600"/>
            <a:ext cx="193265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몬스터 없는 퍼즐 던전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4C405-C999-4ABC-A91D-F0D2EFBB3A87}"/>
              </a:ext>
            </a:extLst>
          </p:cNvPr>
          <p:cNvSpPr txBox="1"/>
          <p:nvPr/>
        </p:nvSpPr>
        <p:spPr>
          <a:xfrm>
            <a:off x="5348448" y="1884821"/>
            <a:ext cx="1932653" cy="942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건물 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조합기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도트의 교육 공간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18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681229" y="915527"/>
            <a:ext cx="11653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픽셀 조각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4C405-C999-4ABC-A91D-F0D2EFBB3A87}"/>
              </a:ext>
            </a:extLst>
          </p:cNvPr>
          <p:cNvSpPr txBox="1"/>
          <p:nvPr/>
        </p:nvSpPr>
        <p:spPr>
          <a:xfrm>
            <a:off x="4297587" y="3102429"/>
            <a:ext cx="1932653" cy="942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채집 활동을 통해 획득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가지 색상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조합하여 아이템 제작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0642FC-B0DC-412D-9D18-3FD8A62AF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33" y="2189252"/>
            <a:ext cx="495190" cy="374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12CC05-9E2C-4C46-873B-CA23F2E9B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19" y="2188708"/>
            <a:ext cx="495190" cy="3749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F5DECA-C1C7-42C9-B5E8-1A72BECA8F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07" y="2186615"/>
            <a:ext cx="495190" cy="3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544174" y="915527"/>
            <a:ext cx="14394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조각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4C405-C999-4ABC-A91D-F0D2EFBB3A87}"/>
              </a:ext>
            </a:extLst>
          </p:cNvPr>
          <p:cNvSpPr txBox="1"/>
          <p:nvPr/>
        </p:nvSpPr>
        <p:spPr>
          <a:xfrm>
            <a:off x="4858101" y="2499299"/>
            <a:ext cx="2251139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획득 시 숨겨진 스토리가 오픈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맵에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숨겨져 있음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AF2F10-3D31-41A5-8513-D3C5A816E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22" y="2043806"/>
            <a:ext cx="1522201" cy="15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3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681232" y="915527"/>
            <a:ext cx="11653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 엔딩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F12CC-718E-4853-A845-0D3CFC4BB8CA}"/>
              </a:ext>
            </a:extLst>
          </p:cNvPr>
          <p:cNvSpPr txBox="1"/>
          <p:nvPr/>
        </p:nvSpPr>
        <p:spPr>
          <a:xfrm>
            <a:off x="3676294" y="2627548"/>
            <a:ext cx="3175258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도트들과 플레이어의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가족 사진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 나오며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행복하게 잘 살았습니다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2A405-8BF0-4852-8EAC-ECC6CA6723D1}"/>
              </a:ext>
            </a:extLst>
          </p:cNvPr>
          <p:cNvSpPr txBox="1"/>
          <p:nvPr/>
        </p:nvSpPr>
        <p:spPr>
          <a:xfrm>
            <a:off x="3917692" y="2275515"/>
            <a:ext cx="269246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 퀘스트를 모두 진행 했을 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22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E6CF9-88AD-445E-AAAF-7D9AB4F7437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124871" y="1420231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922D86-A359-4999-8412-F8FC7EF3A962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2CA844-F4CD-4831-8E8B-842115086961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454676-5085-447B-852F-1AB7AF4B9CB8}"/>
              </a:ext>
            </a:extLst>
          </p:cNvPr>
          <p:cNvSpPr txBox="1"/>
          <p:nvPr/>
        </p:nvSpPr>
        <p:spPr>
          <a:xfrm>
            <a:off x="4681233" y="915527"/>
            <a:ext cx="11653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히든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엔딩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6D2384-DC22-43BE-B187-C87E8DEA1762}"/>
              </a:ext>
            </a:extLst>
          </p:cNvPr>
          <p:cNvSpPr txBox="1"/>
          <p:nvPr/>
        </p:nvSpPr>
        <p:spPr>
          <a:xfrm>
            <a:off x="3517494" y="2442905"/>
            <a:ext cx="3492856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멀티 온라인 가상현실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 속에 접속한 주인공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78CE-DFC8-4B4E-991F-D96F0DAB92F8}"/>
              </a:ext>
            </a:extLst>
          </p:cNvPr>
          <p:cNvSpPr txBox="1"/>
          <p:nvPr/>
        </p:nvSpPr>
        <p:spPr>
          <a:xfrm>
            <a:off x="3917692" y="2090872"/>
            <a:ext cx="269246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조각을 모두 모았을 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D427-14A4-49E7-8A9C-E7D3DF330048}"/>
              </a:ext>
            </a:extLst>
          </p:cNvPr>
          <p:cNvSpPr txBox="1"/>
          <p:nvPr/>
        </p:nvSpPr>
        <p:spPr>
          <a:xfrm>
            <a:off x="3071013" y="2794938"/>
            <a:ext cx="438581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버그로 인해 이벤트 기간 한정으로 오픈 됐던 공간으로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스폰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61CF2-6F2A-41B1-BC14-8C1C74DCF76A}"/>
              </a:ext>
            </a:extLst>
          </p:cNvPr>
          <p:cNvSpPr txBox="1"/>
          <p:nvPr/>
        </p:nvSpPr>
        <p:spPr>
          <a:xfrm>
            <a:off x="3071013" y="3147377"/>
            <a:ext cx="438581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도트의 정체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떠난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NPC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들이 남긴 데이터 뭉텅이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C9ABA-4AE7-4702-8493-6C12A8383225}"/>
              </a:ext>
            </a:extLst>
          </p:cNvPr>
          <p:cNvSpPr txBox="1"/>
          <p:nvPr/>
        </p:nvSpPr>
        <p:spPr>
          <a:xfrm>
            <a:off x="3071013" y="3499816"/>
            <a:ext cx="438581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조각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미처 삭제 되지 못한 캐시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(cache) </a:t>
            </a:r>
          </a:p>
        </p:txBody>
      </p:sp>
    </p:spTree>
    <p:extLst>
      <p:ext uri="{BB962C8B-B14F-4D97-AF65-F5344CB8AC3E}">
        <p14:creationId xmlns:p14="http://schemas.microsoft.com/office/powerpoint/2010/main" val="161497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27351C7-90B8-48DB-A0A4-DD5DC4F0CA11}"/>
              </a:ext>
            </a:extLst>
          </p:cNvPr>
          <p:cNvSpPr/>
          <p:nvPr/>
        </p:nvSpPr>
        <p:spPr>
          <a:xfrm>
            <a:off x="4709569" y="1914621"/>
            <a:ext cx="1112540" cy="1112540"/>
          </a:xfrm>
          <a:prstGeom prst="ellipse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채집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4A8FF07-D59C-4A2A-94EE-6A7E8A102698}"/>
              </a:ext>
            </a:extLst>
          </p:cNvPr>
          <p:cNvSpPr/>
          <p:nvPr/>
        </p:nvSpPr>
        <p:spPr>
          <a:xfrm>
            <a:off x="3961110" y="3150298"/>
            <a:ext cx="1112540" cy="1112540"/>
          </a:xfrm>
          <a:prstGeom prst="ellipse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AF3E8BE-BB8F-41D8-B72B-8BFEC9002B54}"/>
              </a:ext>
            </a:extLst>
          </p:cNvPr>
          <p:cNvSpPr/>
          <p:nvPr/>
        </p:nvSpPr>
        <p:spPr>
          <a:xfrm>
            <a:off x="5538038" y="3150298"/>
            <a:ext cx="1112540" cy="1112540"/>
          </a:xfrm>
          <a:prstGeom prst="ellipse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</a:t>
            </a:r>
          </a:p>
        </p:txBody>
      </p:sp>
    </p:spTree>
    <p:extLst>
      <p:ext uri="{BB962C8B-B14F-4D97-AF65-F5344CB8AC3E}">
        <p14:creationId xmlns:p14="http://schemas.microsoft.com/office/powerpoint/2010/main" val="164531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1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5A70-F051-46A6-BCBD-853E8CD9542F}"/>
              </a:ext>
            </a:extLst>
          </p:cNvPr>
          <p:cNvSpPr txBox="1"/>
          <p:nvPr/>
        </p:nvSpPr>
        <p:spPr>
          <a:xfrm>
            <a:off x="2357222" y="2258587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99B0-9899-46AE-84BA-1ABD705150A4}"/>
              </a:ext>
            </a:extLst>
          </p:cNvPr>
          <p:cNvSpPr txBox="1"/>
          <p:nvPr/>
        </p:nvSpPr>
        <p:spPr>
          <a:xfrm>
            <a:off x="2357222" y="2658563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3461-AB9D-4716-80F6-88455D6E9CCB}"/>
              </a:ext>
            </a:extLst>
          </p:cNvPr>
          <p:cNvSpPr txBox="1"/>
          <p:nvPr/>
        </p:nvSpPr>
        <p:spPr>
          <a:xfrm>
            <a:off x="2260600" y="304718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83C26-27E8-4215-BD5D-B64B1590EFA6}"/>
              </a:ext>
            </a:extLst>
          </p:cNvPr>
          <p:cNvSpPr txBox="1"/>
          <p:nvPr/>
        </p:nvSpPr>
        <p:spPr>
          <a:xfrm>
            <a:off x="2260600" y="344342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FA119-8F2B-4A91-877D-82B62B8E803A}"/>
              </a:ext>
            </a:extLst>
          </p:cNvPr>
          <p:cNvSpPr txBox="1"/>
          <p:nvPr/>
        </p:nvSpPr>
        <p:spPr>
          <a:xfrm>
            <a:off x="2260600" y="3858641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AD2FCAD-978D-4990-AFB5-C16C358E074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3573527" y="2412476"/>
            <a:ext cx="12700" cy="3999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A12B35-04DC-4A8F-B4AE-7F472C834C78}"/>
              </a:ext>
            </a:extLst>
          </p:cNvPr>
          <p:cNvSpPr txBox="1"/>
          <p:nvPr/>
        </p:nvSpPr>
        <p:spPr>
          <a:xfrm>
            <a:off x="3811738" y="2520063"/>
            <a:ext cx="296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A80B759-D702-4B4F-872E-76EDAE0F32B6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3573527" y="2812452"/>
            <a:ext cx="12700" cy="3886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CBA33-7AAD-4886-859F-A8AE21D46FE1}"/>
              </a:ext>
            </a:extLst>
          </p:cNvPr>
          <p:cNvSpPr txBox="1"/>
          <p:nvPr/>
        </p:nvSpPr>
        <p:spPr>
          <a:xfrm>
            <a:off x="3811738" y="2886697"/>
            <a:ext cx="415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FE707-7C7B-4ED8-9AB0-154A77C8EAE1}"/>
              </a:ext>
            </a:extLst>
          </p:cNvPr>
          <p:cNvSpPr txBox="1"/>
          <p:nvPr/>
        </p:nvSpPr>
        <p:spPr>
          <a:xfrm>
            <a:off x="3811738" y="3278015"/>
            <a:ext cx="41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029B5-7695-4F10-8CF8-E0F1C9AE8543}"/>
              </a:ext>
            </a:extLst>
          </p:cNvPr>
          <p:cNvSpPr txBox="1"/>
          <p:nvPr/>
        </p:nvSpPr>
        <p:spPr>
          <a:xfrm>
            <a:off x="3811738" y="3692911"/>
            <a:ext cx="526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CAE09D2A-8F4E-4A0A-8745-F4052ADB3FC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>
            <a:off x="3573527" y="3201072"/>
            <a:ext cx="12700" cy="3962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79FE1AB-BB96-42BD-880C-C062B94A7F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3573527" y="3597312"/>
            <a:ext cx="12700" cy="415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8DB27-AF9A-46DC-9E09-0335FD4C3DC8}"/>
              </a:ext>
            </a:extLst>
          </p:cNvPr>
          <p:cNvSpPr txBox="1"/>
          <p:nvPr/>
        </p:nvSpPr>
        <p:spPr>
          <a:xfrm>
            <a:off x="4527160" y="1829952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3270-E17E-42F2-A79A-CD0CA7C2BEF1}"/>
              </a:ext>
            </a:extLst>
          </p:cNvPr>
          <p:cNvSpPr txBox="1"/>
          <p:nvPr/>
        </p:nvSpPr>
        <p:spPr>
          <a:xfrm>
            <a:off x="2194202" y="1824467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CE6B03-103E-482E-BD05-15F85BE52EEB}"/>
              </a:ext>
            </a:extLst>
          </p:cNvPr>
          <p:cNvCxnSpPr>
            <a:cxnSpLocks/>
          </p:cNvCxnSpPr>
          <p:nvPr/>
        </p:nvCxnSpPr>
        <p:spPr>
          <a:xfrm>
            <a:off x="2306422" y="2199284"/>
            <a:ext cx="5916828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24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578642" y="915527"/>
            <a:ext cx="13705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채집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5A70-F051-46A6-BCBD-853E8CD9542F}"/>
              </a:ext>
            </a:extLst>
          </p:cNvPr>
          <p:cNvSpPr txBox="1"/>
          <p:nvPr/>
        </p:nvSpPr>
        <p:spPr>
          <a:xfrm>
            <a:off x="2357222" y="2258587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99B0-9899-46AE-84BA-1ABD705150A4}"/>
              </a:ext>
            </a:extLst>
          </p:cNvPr>
          <p:cNvSpPr txBox="1"/>
          <p:nvPr/>
        </p:nvSpPr>
        <p:spPr>
          <a:xfrm>
            <a:off x="2357222" y="2658563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3461-AB9D-4716-80F6-88455D6E9CCB}"/>
              </a:ext>
            </a:extLst>
          </p:cNvPr>
          <p:cNvSpPr txBox="1"/>
          <p:nvPr/>
        </p:nvSpPr>
        <p:spPr>
          <a:xfrm>
            <a:off x="2260600" y="304718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83C26-27E8-4215-BD5D-B64B1590EFA6}"/>
              </a:ext>
            </a:extLst>
          </p:cNvPr>
          <p:cNvSpPr txBox="1"/>
          <p:nvPr/>
        </p:nvSpPr>
        <p:spPr>
          <a:xfrm>
            <a:off x="2260600" y="344342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FA119-8F2B-4A91-877D-82B62B8E803A}"/>
              </a:ext>
            </a:extLst>
          </p:cNvPr>
          <p:cNvSpPr txBox="1"/>
          <p:nvPr/>
        </p:nvSpPr>
        <p:spPr>
          <a:xfrm>
            <a:off x="2260600" y="3858641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AD2FCAD-978D-4990-AFB5-C16C358E074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3573527" y="2412476"/>
            <a:ext cx="12700" cy="3999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A12B35-04DC-4A8F-B4AE-7F472C834C78}"/>
              </a:ext>
            </a:extLst>
          </p:cNvPr>
          <p:cNvSpPr txBox="1"/>
          <p:nvPr/>
        </p:nvSpPr>
        <p:spPr>
          <a:xfrm>
            <a:off x="3811738" y="2520063"/>
            <a:ext cx="296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A80B759-D702-4B4F-872E-76EDAE0F32B6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3573527" y="2812452"/>
            <a:ext cx="12700" cy="3886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CBA33-7AAD-4886-859F-A8AE21D46FE1}"/>
              </a:ext>
            </a:extLst>
          </p:cNvPr>
          <p:cNvSpPr txBox="1"/>
          <p:nvPr/>
        </p:nvSpPr>
        <p:spPr>
          <a:xfrm>
            <a:off x="3811738" y="2886697"/>
            <a:ext cx="415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FE707-7C7B-4ED8-9AB0-154A77C8EAE1}"/>
              </a:ext>
            </a:extLst>
          </p:cNvPr>
          <p:cNvSpPr txBox="1"/>
          <p:nvPr/>
        </p:nvSpPr>
        <p:spPr>
          <a:xfrm>
            <a:off x="3811738" y="3278015"/>
            <a:ext cx="41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029B5-7695-4F10-8CF8-E0F1C9AE8543}"/>
              </a:ext>
            </a:extLst>
          </p:cNvPr>
          <p:cNvSpPr txBox="1"/>
          <p:nvPr/>
        </p:nvSpPr>
        <p:spPr>
          <a:xfrm>
            <a:off x="3811738" y="3692911"/>
            <a:ext cx="526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CAE09D2A-8F4E-4A0A-8745-F4052ADB3FC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>
            <a:off x="3573527" y="3201072"/>
            <a:ext cx="12700" cy="3962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79FE1AB-BB96-42BD-880C-C062B94A7F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3573527" y="3597312"/>
            <a:ext cx="12700" cy="415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8DB27-AF9A-46DC-9E09-0335FD4C3DC8}"/>
              </a:ext>
            </a:extLst>
          </p:cNvPr>
          <p:cNvSpPr txBox="1"/>
          <p:nvPr/>
        </p:nvSpPr>
        <p:spPr>
          <a:xfrm>
            <a:off x="4527160" y="1829952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3270-E17E-42F2-A79A-CD0CA7C2BEF1}"/>
              </a:ext>
            </a:extLst>
          </p:cNvPr>
          <p:cNvSpPr txBox="1"/>
          <p:nvPr/>
        </p:nvSpPr>
        <p:spPr>
          <a:xfrm>
            <a:off x="2194202" y="1824467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CE6B03-103E-482E-BD05-15F85BE52EEB}"/>
              </a:ext>
            </a:extLst>
          </p:cNvPr>
          <p:cNvCxnSpPr>
            <a:cxnSpLocks/>
          </p:cNvCxnSpPr>
          <p:nvPr/>
        </p:nvCxnSpPr>
        <p:spPr>
          <a:xfrm>
            <a:off x="2306422" y="2199284"/>
            <a:ext cx="5916828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5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5602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6668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1537" y="1430112"/>
            <a:ext cx="7774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팀원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7774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추가 팀원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72CCA-BACE-452F-9BD0-58BD7AB57672}"/>
              </a:ext>
            </a:extLst>
          </p:cNvPr>
          <p:cNvSpPr txBox="1"/>
          <p:nvPr/>
        </p:nvSpPr>
        <p:spPr>
          <a:xfrm>
            <a:off x="4372644" y="2360003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귀여운 게 좋아</a:t>
            </a:r>
          </a:p>
        </p:txBody>
      </p:sp>
    </p:spTree>
    <p:extLst>
      <p:ext uri="{BB962C8B-B14F-4D97-AF65-F5344CB8AC3E}">
        <p14:creationId xmlns:p14="http://schemas.microsoft.com/office/powerpoint/2010/main" val="917705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채집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D764B4A-ADD8-4C8F-81F4-C95DD9E1B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84" y="2916090"/>
            <a:ext cx="495190" cy="3749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502740E-083F-4841-9950-46493CA590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4" y="2916090"/>
            <a:ext cx="495190" cy="3749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22F389F-BC5A-4059-A7EF-5B68439A2A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94" y="2142472"/>
            <a:ext cx="495190" cy="3749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E97F55-8668-4EF9-96B5-430081353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65" y="2792376"/>
            <a:ext cx="687354" cy="6873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D92FD4-7C4F-44C3-95FD-1D96F83307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09" y="2873996"/>
            <a:ext cx="565150" cy="565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765FF69-7B0E-4401-A4ED-33667D645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59" y="2007404"/>
            <a:ext cx="641350" cy="641350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2E04FC8-650B-4192-BC71-D5D48AE9F7EA}"/>
              </a:ext>
            </a:extLst>
          </p:cNvPr>
          <p:cNvCxnSpPr>
            <a:cxnSpLocks/>
          </p:cNvCxnSpPr>
          <p:nvPr/>
        </p:nvCxnSpPr>
        <p:spPr>
          <a:xfrm>
            <a:off x="4724400" y="2854679"/>
            <a:ext cx="1219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E6CB7FC-2DA9-44AE-9ECF-CEC2058AA6F4}"/>
              </a:ext>
            </a:extLst>
          </p:cNvPr>
          <p:cNvSpPr txBox="1"/>
          <p:nvPr/>
        </p:nvSpPr>
        <p:spPr>
          <a:xfrm>
            <a:off x="4487718" y="2452306"/>
            <a:ext cx="1641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3963953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76693-1520-489F-8F79-9F91E56E8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34" y="3045321"/>
            <a:ext cx="495190" cy="3749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60AAB0-C4F6-4EDC-A1C6-289195C44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4" y="3045321"/>
            <a:ext cx="495190" cy="374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8D00AA-C291-43D3-B0D6-5E9A69477C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44" y="2271703"/>
            <a:ext cx="495190" cy="3749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F3C10F-D184-4F95-9EC8-C23A31B81827}"/>
              </a:ext>
            </a:extLst>
          </p:cNvPr>
          <p:cNvCxnSpPr>
            <a:cxnSpLocks/>
          </p:cNvCxnSpPr>
          <p:nvPr/>
        </p:nvCxnSpPr>
        <p:spPr>
          <a:xfrm>
            <a:off x="4724400" y="2854679"/>
            <a:ext cx="1219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A443EA-A6E9-4C69-8391-C445C2E67BB5}"/>
              </a:ext>
            </a:extLst>
          </p:cNvPr>
          <p:cNvSpPr txBox="1"/>
          <p:nvPr/>
        </p:nvSpPr>
        <p:spPr>
          <a:xfrm>
            <a:off x="4487718" y="2452306"/>
            <a:ext cx="1641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1F694-FB9A-40F0-8D30-92A6AE12B35E}"/>
              </a:ext>
            </a:extLst>
          </p:cNvPr>
          <p:cNvSpPr txBox="1"/>
          <p:nvPr/>
        </p:nvSpPr>
        <p:spPr>
          <a:xfrm>
            <a:off x="6129482" y="2344584"/>
            <a:ext cx="1641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82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76693-1520-489F-8F79-9F91E56E8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34" y="3045321"/>
            <a:ext cx="495190" cy="3749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60AAB0-C4F6-4EDC-A1C6-289195C44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4" y="3045321"/>
            <a:ext cx="495190" cy="374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8D00AA-C291-43D3-B0D6-5E9A69477C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44" y="2271703"/>
            <a:ext cx="495190" cy="3749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F3C10F-D184-4F95-9EC8-C23A31B81827}"/>
              </a:ext>
            </a:extLst>
          </p:cNvPr>
          <p:cNvCxnSpPr>
            <a:cxnSpLocks/>
          </p:cNvCxnSpPr>
          <p:nvPr/>
        </p:nvCxnSpPr>
        <p:spPr>
          <a:xfrm>
            <a:off x="4724400" y="2854679"/>
            <a:ext cx="1219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A443EA-A6E9-4C69-8391-C445C2E67BB5}"/>
              </a:ext>
            </a:extLst>
          </p:cNvPr>
          <p:cNvSpPr txBox="1"/>
          <p:nvPr/>
        </p:nvSpPr>
        <p:spPr>
          <a:xfrm>
            <a:off x="4487718" y="2452306"/>
            <a:ext cx="1641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조합기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1F694-FB9A-40F0-8D30-92A6AE12B35E}"/>
              </a:ext>
            </a:extLst>
          </p:cNvPr>
          <p:cNvSpPr txBox="1"/>
          <p:nvPr/>
        </p:nvSpPr>
        <p:spPr>
          <a:xfrm>
            <a:off x="6129482" y="2344584"/>
            <a:ext cx="1641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C78A5-B061-4ABF-9365-4779CDA85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25" y="1582532"/>
            <a:ext cx="4692550" cy="2642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ABE00C-AD67-436D-A946-9464EC1813C0}"/>
              </a:ext>
            </a:extLst>
          </p:cNvPr>
          <p:cNvSpPr txBox="1"/>
          <p:nvPr/>
        </p:nvSpPr>
        <p:spPr>
          <a:xfrm>
            <a:off x="4298523" y="4315205"/>
            <a:ext cx="1930782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[FORAGER]</a:t>
            </a:r>
          </a:p>
        </p:txBody>
      </p:sp>
    </p:spTree>
    <p:extLst>
      <p:ext uri="{BB962C8B-B14F-4D97-AF65-F5344CB8AC3E}">
        <p14:creationId xmlns:p14="http://schemas.microsoft.com/office/powerpoint/2010/main" val="173632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2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5A70-F051-46A6-BCBD-853E8CD9542F}"/>
              </a:ext>
            </a:extLst>
          </p:cNvPr>
          <p:cNvSpPr txBox="1"/>
          <p:nvPr/>
        </p:nvSpPr>
        <p:spPr>
          <a:xfrm>
            <a:off x="2357222" y="2258587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99B0-9899-46AE-84BA-1ABD705150A4}"/>
              </a:ext>
            </a:extLst>
          </p:cNvPr>
          <p:cNvSpPr txBox="1"/>
          <p:nvPr/>
        </p:nvSpPr>
        <p:spPr>
          <a:xfrm>
            <a:off x="2357222" y="2658563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3461-AB9D-4716-80F6-88455D6E9CCB}"/>
              </a:ext>
            </a:extLst>
          </p:cNvPr>
          <p:cNvSpPr txBox="1"/>
          <p:nvPr/>
        </p:nvSpPr>
        <p:spPr>
          <a:xfrm>
            <a:off x="2260600" y="304718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83C26-27E8-4215-BD5D-B64B1590EFA6}"/>
              </a:ext>
            </a:extLst>
          </p:cNvPr>
          <p:cNvSpPr txBox="1"/>
          <p:nvPr/>
        </p:nvSpPr>
        <p:spPr>
          <a:xfrm>
            <a:off x="2260600" y="344342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FA119-8F2B-4A91-877D-82B62B8E803A}"/>
              </a:ext>
            </a:extLst>
          </p:cNvPr>
          <p:cNvSpPr txBox="1"/>
          <p:nvPr/>
        </p:nvSpPr>
        <p:spPr>
          <a:xfrm>
            <a:off x="2260600" y="3858641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AD2FCAD-978D-4990-AFB5-C16C358E074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3573527" y="2412476"/>
            <a:ext cx="12700" cy="3999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A12B35-04DC-4A8F-B4AE-7F472C834C78}"/>
              </a:ext>
            </a:extLst>
          </p:cNvPr>
          <p:cNvSpPr txBox="1"/>
          <p:nvPr/>
        </p:nvSpPr>
        <p:spPr>
          <a:xfrm>
            <a:off x="3811738" y="2520063"/>
            <a:ext cx="296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A80B759-D702-4B4F-872E-76EDAE0F32B6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3573527" y="2812452"/>
            <a:ext cx="12700" cy="3886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CBA33-7AAD-4886-859F-A8AE21D46FE1}"/>
              </a:ext>
            </a:extLst>
          </p:cNvPr>
          <p:cNvSpPr txBox="1"/>
          <p:nvPr/>
        </p:nvSpPr>
        <p:spPr>
          <a:xfrm>
            <a:off x="3811738" y="2886697"/>
            <a:ext cx="415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FE707-7C7B-4ED8-9AB0-154A77C8EAE1}"/>
              </a:ext>
            </a:extLst>
          </p:cNvPr>
          <p:cNvSpPr txBox="1"/>
          <p:nvPr/>
        </p:nvSpPr>
        <p:spPr>
          <a:xfrm>
            <a:off x="3811738" y="3278015"/>
            <a:ext cx="41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029B5-7695-4F10-8CF8-E0F1C9AE8543}"/>
              </a:ext>
            </a:extLst>
          </p:cNvPr>
          <p:cNvSpPr txBox="1"/>
          <p:nvPr/>
        </p:nvSpPr>
        <p:spPr>
          <a:xfrm>
            <a:off x="3811738" y="3692911"/>
            <a:ext cx="526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CAE09D2A-8F4E-4A0A-8745-F4052ADB3FC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>
            <a:off x="3573527" y="3201072"/>
            <a:ext cx="12700" cy="3962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79FE1AB-BB96-42BD-880C-C062B94A7F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3573527" y="3597312"/>
            <a:ext cx="12700" cy="415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8DB27-AF9A-46DC-9E09-0335FD4C3DC8}"/>
              </a:ext>
            </a:extLst>
          </p:cNvPr>
          <p:cNvSpPr txBox="1"/>
          <p:nvPr/>
        </p:nvSpPr>
        <p:spPr>
          <a:xfrm>
            <a:off x="4527160" y="1829952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3270-E17E-42F2-A79A-CD0CA7C2BEF1}"/>
              </a:ext>
            </a:extLst>
          </p:cNvPr>
          <p:cNvSpPr txBox="1"/>
          <p:nvPr/>
        </p:nvSpPr>
        <p:spPr>
          <a:xfrm>
            <a:off x="2194202" y="1824467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CE6B03-103E-482E-BD05-15F85BE52EEB}"/>
              </a:ext>
            </a:extLst>
          </p:cNvPr>
          <p:cNvCxnSpPr>
            <a:cxnSpLocks/>
          </p:cNvCxnSpPr>
          <p:nvPr/>
        </p:nvCxnSpPr>
        <p:spPr>
          <a:xfrm>
            <a:off x="2306422" y="2199284"/>
            <a:ext cx="5916828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82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교육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5E4134-B289-45EA-9C3D-6B2C1E45A5BF}"/>
              </a:ext>
            </a:extLst>
          </p:cNvPr>
          <p:cNvSpPr/>
          <p:nvPr/>
        </p:nvSpPr>
        <p:spPr>
          <a:xfrm>
            <a:off x="4013946" y="1792664"/>
            <a:ext cx="1170791" cy="1170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벌목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E6CD7B-827E-45F3-A197-149384CDE8C0}"/>
              </a:ext>
            </a:extLst>
          </p:cNvPr>
          <p:cNvSpPr/>
          <p:nvPr/>
        </p:nvSpPr>
        <p:spPr>
          <a:xfrm>
            <a:off x="4013946" y="3130929"/>
            <a:ext cx="1170791" cy="11707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사막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BA48A1-8DB6-4E16-8FAF-33F120ED2682}"/>
              </a:ext>
            </a:extLst>
          </p:cNvPr>
          <p:cNvSpPr/>
          <p:nvPr/>
        </p:nvSpPr>
        <p:spPr>
          <a:xfrm>
            <a:off x="5361358" y="1792663"/>
            <a:ext cx="1170791" cy="11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얼음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낚시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8F386C-03C6-4E24-83D6-37808359F5E4}"/>
              </a:ext>
            </a:extLst>
          </p:cNvPr>
          <p:cNvSpPr/>
          <p:nvPr/>
        </p:nvSpPr>
        <p:spPr>
          <a:xfrm>
            <a:off x="5361359" y="3130929"/>
            <a:ext cx="1170791" cy="117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화산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암벽 오르기</a:t>
            </a:r>
            <a:endParaRPr lang="en-US" altLang="ko-KR" sz="105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8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교육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749A60-27EC-494D-BFB1-741F01F42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99" y="1598576"/>
            <a:ext cx="3158450" cy="26293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D27D43-15E7-4A62-AB3B-A256BE8FB084}"/>
              </a:ext>
            </a:extLst>
          </p:cNvPr>
          <p:cNvSpPr txBox="1"/>
          <p:nvPr/>
        </p:nvSpPr>
        <p:spPr>
          <a:xfrm>
            <a:off x="2860763" y="4387937"/>
            <a:ext cx="201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동물농장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과일깎기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기네스북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F2AB0-B0B1-4B7F-AFF6-2F75B7267AA1}"/>
              </a:ext>
            </a:extLst>
          </p:cNvPr>
          <p:cNvSpPr txBox="1"/>
          <p:nvPr/>
        </p:nvSpPr>
        <p:spPr>
          <a:xfrm>
            <a:off x="5854442" y="2280408"/>
            <a:ext cx="2692462" cy="1265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-2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교육 공간에서 진행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제한 시간 내에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주어진 패턴 입력 성공 횟수 만큼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도트의 스킬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스탯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증가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05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2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5A70-F051-46A6-BCBD-853E8CD9542F}"/>
              </a:ext>
            </a:extLst>
          </p:cNvPr>
          <p:cNvSpPr txBox="1"/>
          <p:nvPr/>
        </p:nvSpPr>
        <p:spPr>
          <a:xfrm>
            <a:off x="2357222" y="2258587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99B0-9899-46AE-84BA-1ABD705150A4}"/>
              </a:ext>
            </a:extLst>
          </p:cNvPr>
          <p:cNvSpPr txBox="1"/>
          <p:nvPr/>
        </p:nvSpPr>
        <p:spPr>
          <a:xfrm>
            <a:off x="2357222" y="2658563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3461-AB9D-4716-80F6-88455D6E9CCB}"/>
              </a:ext>
            </a:extLst>
          </p:cNvPr>
          <p:cNvSpPr txBox="1"/>
          <p:nvPr/>
        </p:nvSpPr>
        <p:spPr>
          <a:xfrm>
            <a:off x="2260600" y="304718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83C26-27E8-4215-BD5D-B64B1590EFA6}"/>
              </a:ext>
            </a:extLst>
          </p:cNvPr>
          <p:cNvSpPr txBox="1"/>
          <p:nvPr/>
        </p:nvSpPr>
        <p:spPr>
          <a:xfrm>
            <a:off x="2260600" y="344342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FA119-8F2B-4A91-877D-82B62B8E803A}"/>
              </a:ext>
            </a:extLst>
          </p:cNvPr>
          <p:cNvSpPr txBox="1"/>
          <p:nvPr/>
        </p:nvSpPr>
        <p:spPr>
          <a:xfrm>
            <a:off x="2260600" y="3858641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AD2FCAD-978D-4990-AFB5-C16C358E074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3573527" y="2412476"/>
            <a:ext cx="12700" cy="3999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A12B35-04DC-4A8F-B4AE-7F472C834C78}"/>
              </a:ext>
            </a:extLst>
          </p:cNvPr>
          <p:cNvSpPr txBox="1"/>
          <p:nvPr/>
        </p:nvSpPr>
        <p:spPr>
          <a:xfrm>
            <a:off x="3811738" y="2520063"/>
            <a:ext cx="296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A80B759-D702-4B4F-872E-76EDAE0F32B6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3573527" y="2812452"/>
            <a:ext cx="12700" cy="3886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CBA33-7AAD-4886-859F-A8AE21D46FE1}"/>
              </a:ext>
            </a:extLst>
          </p:cNvPr>
          <p:cNvSpPr txBox="1"/>
          <p:nvPr/>
        </p:nvSpPr>
        <p:spPr>
          <a:xfrm>
            <a:off x="3811738" y="2886697"/>
            <a:ext cx="415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FE707-7C7B-4ED8-9AB0-154A77C8EAE1}"/>
              </a:ext>
            </a:extLst>
          </p:cNvPr>
          <p:cNvSpPr txBox="1"/>
          <p:nvPr/>
        </p:nvSpPr>
        <p:spPr>
          <a:xfrm>
            <a:off x="3811738" y="3278015"/>
            <a:ext cx="41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029B5-7695-4F10-8CF8-E0F1C9AE8543}"/>
              </a:ext>
            </a:extLst>
          </p:cNvPr>
          <p:cNvSpPr txBox="1"/>
          <p:nvPr/>
        </p:nvSpPr>
        <p:spPr>
          <a:xfrm>
            <a:off x="3811738" y="3692911"/>
            <a:ext cx="526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CAE09D2A-8F4E-4A0A-8745-F4052ADB3FC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>
            <a:off x="3573527" y="3201072"/>
            <a:ext cx="12700" cy="3962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79FE1AB-BB96-42BD-880C-C062B94A7F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3573527" y="3597312"/>
            <a:ext cx="12700" cy="415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8DB27-AF9A-46DC-9E09-0335FD4C3DC8}"/>
              </a:ext>
            </a:extLst>
          </p:cNvPr>
          <p:cNvSpPr txBox="1"/>
          <p:nvPr/>
        </p:nvSpPr>
        <p:spPr>
          <a:xfrm>
            <a:off x="4527160" y="1829952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3270-E17E-42F2-A79A-CD0CA7C2BEF1}"/>
              </a:ext>
            </a:extLst>
          </p:cNvPr>
          <p:cNvSpPr txBox="1"/>
          <p:nvPr/>
        </p:nvSpPr>
        <p:spPr>
          <a:xfrm>
            <a:off x="2194202" y="1824467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CE6B03-103E-482E-BD05-15F85BE52EEB}"/>
              </a:ext>
            </a:extLst>
          </p:cNvPr>
          <p:cNvCxnSpPr>
            <a:cxnSpLocks/>
          </p:cNvCxnSpPr>
          <p:nvPr/>
        </p:nvCxnSpPr>
        <p:spPr>
          <a:xfrm>
            <a:off x="2306422" y="2199284"/>
            <a:ext cx="5916828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24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4B89A-6D13-465F-9E43-D9865D254130}"/>
              </a:ext>
            </a:extLst>
          </p:cNvPr>
          <p:cNvSpPr txBox="1"/>
          <p:nvPr/>
        </p:nvSpPr>
        <p:spPr>
          <a:xfrm>
            <a:off x="3917693" y="2280408"/>
            <a:ext cx="2692462" cy="9425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맵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-1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건물의 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 성장마다 레시피 오픈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재료를 모두 모으면 조합 가능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99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4B89A-6D13-465F-9E43-D9865D254130}"/>
              </a:ext>
            </a:extLst>
          </p:cNvPr>
          <p:cNvSpPr txBox="1"/>
          <p:nvPr/>
        </p:nvSpPr>
        <p:spPr>
          <a:xfrm>
            <a:off x="2754224" y="1846586"/>
            <a:ext cx="5019399" cy="296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외벽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침대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 /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건축물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C37984-42DA-4419-977E-C878721E4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04605"/>
              </p:ext>
            </p:extLst>
          </p:nvPr>
        </p:nvGraphicFramePr>
        <p:xfrm>
          <a:off x="2199245" y="2411752"/>
          <a:ext cx="6129356" cy="15487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69768">
                  <a:extLst>
                    <a:ext uri="{9D8B030D-6E8A-4147-A177-3AD203B41FA5}">
                      <a16:colId xmlns:a16="http://schemas.microsoft.com/office/drawing/2014/main" val="3183394289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621414257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2412492545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3776405620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2978118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숲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얼음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바다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사막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화산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4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통나무집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물레방아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이글루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천막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텐트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복층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건물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013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침대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요람침대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썰매 침대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해먹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침대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6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벽난로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낚시용품 진열대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접시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그릇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게시판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의뢰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현상금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34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 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공예품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수족관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진흙화로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물병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휘장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외부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52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6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2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05A70-F051-46A6-BCBD-853E8CD9542F}"/>
              </a:ext>
            </a:extLst>
          </p:cNvPr>
          <p:cNvSpPr txBox="1"/>
          <p:nvPr/>
        </p:nvSpPr>
        <p:spPr>
          <a:xfrm>
            <a:off x="2357222" y="2258587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599B0-9899-46AE-84BA-1ABD705150A4}"/>
              </a:ext>
            </a:extLst>
          </p:cNvPr>
          <p:cNvSpPr txBox="1"/>
          <p:nvPr/>
        </p:nvSpPr>
        <p:spPr>
          <a:xfrm>
            <a:off x="2357222" y="2658563"/>
            <a:ext cx="1216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3461-AB9D-4716-80F6-88455D6E9CCB}"/>
              </a:ext>
            </a:extLst>
          </p:cNvPr>
          <p:cNvSpPr txBox="1"/>
          <p:nvPr/>
        </p:nvSpPr>
        <p:spPr>
          <a:xfrm>
            <a:off x="2260600" y="304718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283C26-27E8-4215-BD5D-B64B1590EFA6}"/>
              </a:ext>
            </a:extLst>
          </p:cNvPr>
          <p:cNvSpPr txBox="1"/>
          <p:nvPr/>
        </p:nvSpPr>
        <p:spPr>
          <a:xfrm>
            <a:off x="2260600" y="3443423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FA119-8F2B-4A91-877D-82B62B8E803A}"/>
              </a:ext>
            </a:extLst>
          </p:cNvPr>
          <p:cNvSpPr txBox="1"/>
          <p:nvPr/>
        </p:nvSpPr>
        <p:spPr>
          <a:xfrm>
            <a:off x="2260600" y="3858641"/>
            <a:ext cx="1312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FAD2FCAD-978D-4990-AFB5-C16C358E074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>
            <a:off x="3573527" y="2412476"/>
            <a:ext cx="12700" cy="3999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A12B35-04DC-4A8F-B4AE-7F472C834C78}"/>
              </a:ext>
            </a:extLst>
          </p:cNvPr>
          <p:cNvSpPr txBox="1"/>
          <p:nvPr/>
        </p:nvSpPr>
        <p:spPr>
          <a:xfrm>
            <a:off x="3811738" y="2520063"/>
            <a:ext cx="296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A80B759-D702-4B4F-872E-76EDAE0F32B6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>
            <a:off x="3573527" y="2812452"/>
            <a:ext cx="12700" cy="38862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ACBA33-7AAD-4886-859F-A8AE21D46FE1}"/>
              </a:ext>
            </a:extLst>
          </p:cNvPr>
          <p:cNvSpPr txBox="1"/>
          <p:nvPr/>
        </p:nvSpPr>
        <p:spPr>
          <a:xfrm>
            <a:off x="3811738" y="2886697"/>
            <a:ext cx="415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FE707-7C7B-4ED8-9AB0-154A77C8EAE1}"/>
              </a:ext>
            </a:extLst>
          </p:cNvPr>
          <p:cNvSpPr txBox="1"/>
          <p:nvPr/>
        </p:nvSpPr>
        <p:spPr>
          <a:xfrm>
            <a:off x="3811738" y="3278015"/>
            <a:ext cx="41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0029B5-7695-4F10-8CF8-E0F1C9AE8543}"/>
              </a:ext>
            </a:extLst>
          </p:cNvPr>
          <p:cNvSpPr txBox="1"/>
          <p:nvPr/>
        </p:nvSpPr>
        <p:spPr>
          <a:xfrm>
            <a:off x="3811738" y="3692911"/>
            <a:ext cx="526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조각 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스탯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성장 아이템 </a:t>
            </a:r>
            <a:r>
              <a:rPr lang="en-US" altLang="ko-KR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1200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CAE09D2A-8F4E-4A0A-8745-F4052ADB3FC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>
            <a:off x="3573527" y="3201072"/>
            <a:ext cx="12700" cy="3962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B79FE1AB-BB96-42BD-880C-C062B94A7F1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3573527" y="3597312"/>
            <a:ext cx="12700" cy="4152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398DB27-AF9A-46DC-9E09-0335FD4C3DC8}"/>
              </a:ext>
            </a:extLst>
          </p:cNvPr>
          <p:cNvSpPr txBox="1"/>
          <p:nvPr/>
        </p:nvSpPr>
        <p:spPr>
          <a:xfrm>
            <a:off x="4527160" y="1829952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93270-E17E-42F2-A79A-CD0CA7C2BEF1}"/>
              </a:ext>
            </a:extLst>
          </p:cNvPr>
          <p:cNvSpPr txBox="1"/>
          <p:nvPr/>
        </p:nvSpPr>
        <p:spPr>
          <a:xfrm>
            <a:off x="2194202" y="1824467"/>
            <a:ext cx="14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CE6B03-103E-482E-BD05-15F85BE52EEB}"/>
              </a:ext>
            </a:extLst>
          </p:cNvPr>
          <p:cNvCxnSpPr>
            <a:cxnSpLocks/>
          </p:cNvCxnSpPr>
          <p:nvPr/>
        </p:nvCxnSpPr>
        <p:spPr>
          <a:xfrm>
            <a:off x="2306422" y="2199284"/>
            <a:ext cx="5916828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8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3948FF-4218-4485-BC80-7EA368D93508}"/>
              </a:ext>
            </a:extLst>
          </p:cNvPr>
          <p:cNvCxnSpPr/>
          <p:nvPr/>
        </p:nvCxnSpPr>
        <p:spPr>
          <a:xfrm flipV="1">
            <a:off x="7339944" y="2212365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8E0900B-244B-41AB-92BB-93E33A63E47C}"/>
              </a:ext>
            </a:extLst>
          </p:cNvPr>
          <p:cNvSpPr txBox="1"/>
          <p:nvPr/>
        </p:nvSpPr>
        <p:spPr>
          <a:xfrm>
            <a:off x="7054266" y="2500349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135317-129C-40BF-B00F-89AEA2E9733A}"/>
              </a:ext>
            </a:extLst>
          </p:cNvPr>
          <p:cNvSpPr txBox="1"/>
          <p:nvPr/>
        </p:nvSpPr>
        <p:spPr>
          <a:xfrm>
            <a:off x="6915532" y="1792664"/>
            <a:ext cx="12038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그래픽 팀장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AA5D25F-7673-4770-91ED-5AB045CC1EBD}"/>
              </a:ext>
            </a:extLst>
          </p:cNvPr>
          <p:cNvCxnSpPr>
            <a:cxnSpLocks/>
          </p:cNvCxnSpPr>
          <p:nvPr/>
        </p:nvCxnSpPr>
        <p:spPr>
          <a:xfrm>
            <a:off x="6816195" y="2212364"/>
            <a:ext cx="14210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9632167-BF94-4716-BEE7-B16514A92020}"/>
              </a:ext>
            </a:extLst>
          </p:cNvPr>
          <p:cNvSpPr txBox="1"/>
          <p:nvPr/>
        </p:nvSpPr>
        <p:spPr>
          <a:xfrm>
            <a:off x="7051779" y="2500348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B44B7A-16B1-4BAD-B9A8-BFE78CCD1021}"/>
              </a:ext>
            </a:extLst>
          </p:cNvPr>
          <p:cNvCxnSpPr/>
          <p:nvPr/>
        </p:nvCxnSpPr>
        <p:spPr>
          <a:xfrm flipV="1">
            <a:off x="2906320" y="2212365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5DA3B9-0A1B-4605-AEF5-9B8177CB98B8}"/>
              </a:ext>
            </a:extLst>
          </p:cNvPr>
          <p:cNvSpPr txBox="1"/>
          <p:nvPr/>
        </p:nvSpPr>
        <p:spPr>
          <a:xfrm>
            <a:off x="2620642" y="2500349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06DE0B-7DC1-4B3A-88D1-A2F4FAC74AE3}"/>
              </a:ext>
            </a:extLst>
          </p:cNvPr>
          <p:cNvSpPr txBox="1"/>
          <p:nvPr/>
        </p:nvSpPr>
        <p:spPr>
          <a:xfrm>
            <a:off x="2857090" y="1792664"/>
            <a:ext cx="4584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D6FECD0-4A86-4F1E-A5AE-A210C6134A30}"/>
              </a:ext>
            </a:extLst>
          </p:cNvPr>
          <p:cNvCxnSpPr>
            <a:cxnSpLocks/>
          </p:cNvCxnSpPr>
          <p:nvPr/>
        </p:nvCxnSpPr>
        <p:spPr>
          <a:xfrm>
            <a:off x="2865172" y="2212366"/>
            <a:ext cx="45411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BD2DE46-7C94-4AE1-AB7B-C0222AE80E2E}"/>
              </a:ext>
            </a:extLst>
          </p:cNvPr>
          <p:cNvSpPr txBox="1"/>
          <p:nvPr/>
        </p:nvSpPr>
        <p:spPr>
          <a:xfrm>
            <a:off x="2618155" y="2500348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618D91-0974-4F29-8561-271BC40DAB4A}"/>
              </a:ext>
            </a:extLst>
          </p:cNvPr>
          <p:cNvCxnSpPr/>
          <p:nvPr/>
        </p:nvCxnSpPr>
        <p:spPr>
          <a:xfrm flipV="1">
            <a:off x="5121621" y="2212367"/>
            <a:ext cx="360000" cy="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725B21C-7200-4C4C-99FB-7DC8AB985495}"/>
              </a:ext>
            </a:extLst>
          </p:cNvPr>
          <p:cNvSpPr txBox="1"/>
          <p:nvPr/>
        </p:nvSpPr>
        <p:spPr>
          <a:xfrm>
            <a:off x="4835943" y="2500351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DB393-4D72-4715-9544-FA4854AD615B}"/>
              </a:ext>
            </a:extLst>
          </p:cNvPr>
          <p:cNvSpPr txBox="1"/>
          <p:nvPr/>
        </p:nvSpPr>
        <p:spPr>
          <a:xfrm>
            <a:off x="131537" y="215602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6B237-DBB0-4F22-9147-6F50F56FDF60}"/>
              </a:ext>
            </a:extLst>
          </p:cNvPr>
          <p:cNvSpPr txBox="1"/>
          <p:nvPr/>
        </p:nvSpPr>
        <p:spPr>
          <a:xfrm>
            <a:off x="131537" y="2010095"/>
            <a:ext cx="7774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추가 팀원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99224" y="1420231"/>
            <a:ext cx="872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팀원 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A8D8EF-8BCA-4ACB-B5A4-BB4BC190198C}"/>
              </a:ext>
            </a:extLst>
          </p:cNvPr>
          <p:cNvSpPr txBox="1"/>
          <p:nvPr/>
        </p:nvSpPr>
        <p:spPr>
          <a:xfrm>
            <a:off x="4715693" y="1792666"/>
            <a:ext cx="12038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소프트 팀장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12C7A37-EC16-4705-ACFB-49CFD2934C7D}"/>
              </a:ext>
            </a:extLst>
          </p:cNvPr>
          <p:cNvCxnSpPr>
            <a:cxnSpLocks/>
          </p:cNvCxnSpPr>
          <p:nvPr/>
        </p:nvCxnSpPr>
        <p:spPr>
          <a:xfrm>
            <a:off x="4583894" y="2212366"/>
            <a:ext cx="14349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8AC7CD-551D-4235-A216-89F61210C911}"/>
              </a:ext>
            </a:extLst>
          </p:cNvPr>
          <p:cNvSpPr txBox="1"/>
          <p:nvPr/>
        </p:nvSpPr>
        <p:spPr>
          <a:xfrm>
            <a:off x="4833456" y="2500350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9D776B2-277B-419F-9C42-33A4BD217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26239" r="5167" b="24793"/>
          <a:stretch/>
        </p:blipFill>
        <p:spPr bwMode="auto">
          <a:xfrm>
            <a:off x="4801588" y="2211215"/>
            <a:ext cx="1012049" cy="1008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내용 개체 틀 2">
            <a:extLst>
              <a:ext uri="{FF2B5EF4-FFF2-40B4-BE49-F238E27FC236}">
                <a16:creationId xmlns:a16="http://schemas.microsoft.com/office/drawing/2014/main" id="{950146E1-415D-49BC-B4CE-DA0401287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95" y="2211215"/>
            <a:ext cx="1012049" cy="100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A661B99-A879-42A7-AFBF-9168233D4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t="2977" r="22300" b="1"/>
          <a:stretch/>
        </p:blipFill>
        <p:spPr bwMode="auto">
          <a:xfrm>
            <a:off x="7020675" y="2211215"/>
            <a:ext cx="1012050" cy="1008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DE63DC0-FAE9-4D45-97DA-4F9D40A41E6D}"/>
              </a:ext>
            </a:extLst>
          </p:cNvPr>
          <p:cNvSpPr txBox="1"/>
          <p:nvPr/>
        </p:nvSpPr>
        <p:spPr>
          <a:xfrm>
            <a:off x="2306759" y="3540835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18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노담비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E33513-D348-4824-875D-4FB90063BA36}"/>
              </a:ext>
            </a:extLst>
          </p:cNvPr>
          <p:cNvSpPr txBox="1"/>
          <p:nvPr/>
        </p:nvSpPr>
        <p:spPr>
          <a:xfrm>
            <a:off x="4522140" y="3529468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19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김예람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F4E630-BF48-428B-984B-6C193D07D77F}"/>
              </a:ext>
            </a:extLst>
          </p:cNvPr>
          <p:cNvSpPr txBox="1"/>
          <p:nvPr/>
        </p:nvSpPr>
        <p:spPr>
          <a:xfrm>
            <a:off x="6741229" y="3538085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19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게임그래픽 표수진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7C21A6-06D3-4838-9EF0-CA20C50F5002}"/>
              </a:ext>
            </a:extLst>
          </p:cNvPr>
          <p:cNvSpPr txBox="1"/>
          <p:nvPr/>
        </p:nvSpPr>
        <p:spPr>
          <a:xfrm>
            <a:off x="2907884" y="3314022"/>
            <a:ext cx="368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14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A38706-979B-4719-8BEA-AC85957D00D3}"/>
              </a:ext>
            </a:extLst>
          </p:cNvPr>
          <p:cNvSpPr txBox="1"/>
          <p:nvPr/>
        </p:nvSpPr>
        <p:spPr>
          <a:xfrm>
            <a:off x="5123265" y="3302655"/>
            <a:ext cx="368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EFBEF7-CD82-4601-A343-82D21A09654C}"/>
              </a:ext>
            </a:extLst>
          </p:cNvPr>
          <p:cNvSpPr txBox="1"/>
          <p:nvPr/>
        </p:nvSpPr>
        <p:spPr>
          <a:xfrm>
            <a:off x="7342354" y="3311272"/>
            <a:ext cx="3686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17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CA6A88-9F54-4CDB-B081-5FD511400668}"/>
              </a:ext>
            </a:extLst>
          </p:cNvPr>
          <p:cNvSpPr txBox="1"/>
          <p:nvPr/>
        </p:nvSpPr>
        <p:spPr>
          <a:xfrm>
            <a:off x="127206" y="872209"/>
            <a:ext cx="5947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C0EF229-4D1A-474F-B7F4-C43D258376FF}"/>
              </a:ext>
            </a:extLst>
          </p:cNvPr>
          <p:cNvCxnSpPr>
            <a:cxnSpLocks/>
          </p:cNvCxnSpPr>
          <p:nvPr/>
        </p:nvCxnSpPr>
        <p:spPr>
          <a:xfrm>
            <a:off x="4715693" y="210044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C819300-ED8F-4110-ACCD-47A33B622CDB}"/>
              </a:ext>
            </a:extLst>
          </p:cNvPr>
          <p:cNvCxnSpPr>
            <a:cxnSpLocks/>
          </p:cNvCxnSpPr>
          <p:nvPr/>
        </p:nvCxnSpPr>
        <p:spPr>
          <a:xfrm>
            <a:off x="6911398" y="210044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F6E8BB8-4625-40F4-84BA-24963BAAA9EF}"/>
              </a:ext>
            </a:extLst>
          </p:cNvPr>
          <p:cNvCxnSpPr>
            <a:cxnSpLocks/>
          </p:cNvCxnSpPr>
          <p:nvPr/>
        </p:nvCxnSpPr>
        <p:spPr>
          <a:xfrm>
            <a:off x="2865172" y="2100441"/>
            <a:ext cx="411404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EB00FF2-4C34-4CBC-85AB-EAAF1BF8FC24}"/>
              </a:ext>
            </a:extLst>
          </p:cNvPr>
          <p:cNvSpPr txBox="1"/>
          <p:nvPr/>
        </p:nvSpPr>
        <p:spPr>
          <a:xfrm>
            <a:off x="4372644" y="915527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귀여운 게 좋아</a:t>
            </a:r>
          </a:p>
        </p:txBody>
      </p:sp>
    </p:spTree>
    <p:extLst>
      <p:ext uri="{BB962C8B-B14F-4D97-AF65-F5344CB8AC3E}">
        <p14:creationId xmlns:p14="http://schemas.microsoft.com/office/powerpoint/2010/main" val="1503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던전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1AB23-273E-41F6-80E4-BD0624597A9D}"/>
              </a:ext>
            </a:extLst>
          </p:cNvPr>
          <p:cNvSpPr/>
          <p:nvPr/>
        </p:nvSpPr>
        <p:spPr>
          <a:xfrm>
            <a:off x="4387419" y="1735121"/>
            <a:ext cx="836629" cy="836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</a:t>
            </a:r>
            <a:endParaRPr lang="en-US" altLang="ko-KR" sz="1600" b="1" dirty="0">
              <a:solidFill>
                <a:schemeClr val="accent3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미로 던전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C45C5-8043-4CDA-9501-EC769C8CFD16}"/>
              </a:ext>
            </a:extLst>
          </p:cNvPr>
          <p:cNvSpPr/>
          <p:nvPr/>
        </p:nvSpPr>
        <p:spPr>
          <a:xfrm>
            <a:off x="4387418" y="2652389"/>
            <a:ext cx="836629" cy="836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사막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유사 던전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785F19-EC51-4601-8176-1A35F379310A}"/>
              </a:ext>
            </a:extLst>
          </p:cNvPr>
          <p:cNvSpPr/>
          <p:nvPr/>
        </p:nvSpPr>
        <p:spPr>
          <a:xfrm>
            <a:off x="5306209" y="1735121"/>
            <a:ext cx="836629" cy="836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얼음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얼음 동굴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0A5831-B203-4192-8999-29DA7D1906EC}"/>
              </a:ext>
            </a:extLst>
          </p:cNvPr>
          <p:cNvSpPr/>
          <p:nvPr/>
        </p:nvSpPr>
        <p:spPr>
          <a:xfrm>
            <a:off x="5306209" y="2652390"/>
            <a:ext cx="836629" cy="836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화산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화산동굴</a:t>
            </a:r>
            <a:endParaRPr lang="ko-KR" altLang="en-US" sz="1200" b="1"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BF359-CA75-4C05-BD76-725AA4F5A68B}"/>
              </a:ext>
            </a:extLst>
          </p:cNvPr>
          <p:cNvSpPr txBox="1"/>
          <p:nvPr/>
        </p:nvSpPr>
        <p:spPr>
          <a:xfrm>
            <a:off x="4225017" y="3648740"/>
            <a:ext cx="2077813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몬스터 없는 퍼즐 던전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스토리 진행 중에 던전 등장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61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96C70-44E0-4535-81CE-B6AECD2AF001}"/>
              </a:ext>
            </a:extLst>
          </p:cNvPr>
          <p:cNvSpPr/>
          <p:nvPr/>
        </p:nvSpPr>
        <p:spPr>
          <a:xfrm>
            <a:off x="8120405" y="4526437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0E0F1-9A77-4193-A240-0197BC5CE65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78C32-A413-4D05-948A-CF22EA3792C1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310B46-1D85-4798-BCDB-ABBC0B92FD48}"/>
              </a:ext>
            </a:extLst>
          </p:cNvPr>
          <p:cNvSpPr/>
          <p:nvPr/>
        </p:nvSpPr>
        <p:spPr>
          <a:xfrm>
            <a:off x="71240" y="1284859"/>
            <a:ext cx="1038765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FF24B-9BBC-4ACF-BE9C-D8EB67C0EBAD}"/>
              </a:ext>
            </a:extLst>
          </p:cNvPr>
          <p:cNvSpPr/>
          <p:nvPr/>
        </p:nvSpPr>
        <p:spPr>
          <a:xfrm>
            <a:off x="62992" y="1879302"/>
            <a:ext cx="1047014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2471A-0CBA-4673-B2D5-282E04BD1132}"/>
              </a:ext>
            </a:extLst>
          </p:cNvPr>
          <p:cNvSpPr txBox="1"/>
          <p:nvPr/>
        </p:nvSpPr>
        <p:spPr>
          <a:xfrm>
            <a:off x="131537" y="1994704"/>
            <a:ext cx="6155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5B2A91-91C4-4561-BB8D-2576EEF25713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6E79E-8DCD-4FAE-8629-0E36A443F623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1354E6-3BFB-4D72-B193-116825376AE0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896B68-8F54-4B0C-BDF0-6245261548A8}"/>
              </a:ext>
            </a:extLst>
          </p:cNvPr>
          <p:cNvSpPr txBox="1"/>
          <p:nvPr/>
        </p:nvSpPr>
        <p:spPr>
          <a:xfrm>
            <a:off x="131537" y="846010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5457F-98FB-461A-8AFD-C0E5E52492C8}"/>
              </a:ext>
            </a:extLst>
          </p:cNvPr>
          <p:cNvSpPr txBox="1"/>
          <p:nvPr/>
        </p:nvSpPr>
        <p:spPr>
          <a:xfrm>
            <a:off x="4989810" y="915527"/>
            <a:ext cx="54822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던전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31AB23-273E-41F6-80E4-BD0624597A9D}"/>
              </a:ext>
            </a:extLst>
          </p:cNvPr>
          <p:cNvSpPr/>
          <p:nvPr/>
        </p:nvSpPr>
        <p:spPr>
          <a:xfrm>
            <a:off x="4387419" y="1994705"/>
            <a:ext cx="836629" cy="836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숲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C45C5-8043-4CDA-9501-EC769C8CFD16}"/>
              </a:ext>
            </a:extLst>
          </p:cNvPr>
          <p:cNvSpPr/>
          <p:nvPr/>
        </p:nvSpPr>
        <p:spPr>
          <a:xfrm>
            <a:off x="4387418" y="2911973"/>
            <a:ext cx="836629" cy="836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785F19-EC51-4601-8176-1A35F379310A}"/>
              </a:ext>
            </a:extLst>
          </p:cNvPr>
          <p:cNvSpPr/>
          <p:nvPr/>
        </p:nvSpPr>
        <p:spPr>
          <a:xfrm>
            <a:off x="5306209" y="1994705"/>
            <a:ext cx="836629" cy="8366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얼음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0A5831-B203-4192-8999-29DA7D1906EC}"/>
              </a:ext>
            </a:extLst>
          </p:cNvPr>
          <p:cNvSpPr/>
          <p:nvPr/>
        </p:nvSpPr>
        <p:spPr>
          <a:xfrm>
            <a:off x="5306209" y="2911974"/>
            <a:ext cx="836629" cy="8366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BF359-CA75-4C05-BD76-725AA4F5A68B}"/>
              </a:ext>
            </a:extLst>
          </p:cNvPr>
          <p:cNvSpPr txBox="1"/>
          <p:nvPr/>
        </p:nvSpPr>
        <p:spPr>
          <a:xfrm>
            <a:off x="1684686" y="2083087"/>
            <a:ext cx="2702732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미로 탈출 퍼즐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바른고딕" pitchFamily="50" charset="-127"/>
                <a:ea typeface="나눔바른고딕" pitchFamily="50" charset="-127"/>
              </a:rPr>
              <a:t>버튼을 활성화 해 막힌 미로를 탈출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DC928E-495A-4658-A477-772BFC668A87}"/>
              </a:ext>
            </a:extLst>
          </p:cNvPr>
          <p:cNvSpPr txBox="1"/>
          <p:nvPr/>
        </p:nvSpPr>
        <p:spPr>
          <a:xfrm>
            <a:off x="6358459" y="2151894"/>
            <a:ext cx="2077813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rPr>
              <a:t>빙판 퍼즐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" pitchFamily="50" charset="-127"/>
                <a:ea typeface="나눔바른고딕" pitchFamily="50" charset="-127"/>
              </a:rPr>
              <a:t>기둥에 부딪힐 때 까지 직진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AFC18-1464-4EAE-B48A-173EB5056443}"/>
              </a:ext>
            </a:extLst>
          </p:cNvPr>
          <p:cNvSpPr txBox="1"/>
          <p:nvPr/>
        </p:nvSpPr>
        <p:spPr>
          <a:xfrm>
            <a:off x="1839471" y="2994622"/>
            <a:ext cx="2465785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기억력 퍼즐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나눔바른고딕" pitchFamily="50" charset="-127"/>
                <a:ea typeface="나눔바른고딕" pitchFamily="50" charset="-127"/>
              </a:rPr>
              <a:t>길 패턴을 기억해서 패턴 그대로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21081-C0BD-4432-A9DE-2C814C77AF38}"/>
              </a:ext>
            </a:extLst>
          </p:cNvPr>
          <p:cNvSpPr txBox="1"/>
          <p:nvPr/>
        </p:nvSpPr>
        <p:spPr>
          <a:xfrm>
            <a:off x="6224999" y="2994622"/>
            <a:ext cx="2465785" cy="61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 쌓기 퍼즐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#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같은 모양의 석순을 쌓아라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7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8749" y="842195"/>
            <a:ext cx="4103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452965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3604C-2EE1-4C50-A664-E1564CF62159}"/>
              </a:ext>
            </a:extLst>
          </p:cNvPr>
          <p:cNvSpPr/>
          <p:nvPr/>
        </p:nvSpPr>
        <p:spPr>
          <a:xfrm>
            <a:off x="62992" y="1358703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C4123CA-752D-401B-8291-5EDB639F07E1}"/>
              </a:ext>
            </a:extLst>
          </p:cNvPr>
          <p:cNvCxnSpPr>
            <a:cxnSpLocks/>
          </p:cNvCxnSpPr>
          <p:nvPr/>
        </p:nvCxnSpPr>
        <p:spPr>
          <a:xfrm>
            <a:off x="1852922" y="2698816"/>
            <a:ext cx="6970815" cy="2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AF88F46-E29B-455A-81D2-8BC95C160554}"/>
              </a:ext>
            </a:extLst>
          </p:cNvPr>
          <p:cNvCxnSpPr/>
          <p:nvPr/>
        </p:nvCxnSpPr>
        <p:spPr>
          <a:xfrm>
            <a:off x="3634219" y="2614454"/>
            <a:ext cx="0" cy="190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730ECA-31A3-4FBE-9AD2-19908C608D11}"/>
              </a:ext>
            </a:extLst>
          </p:cNvPr>
          <p:cNvCxnSpPr/>
          <p:nvPr/>
        </p:nvCxnSpPr>
        <p:spPr>
          <a:xfrm>
            <a:off x="5324475" y="2620481"/>
            <a:ext cx="0" cy="190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E901FA4-FA18-4589-87C5-7458AFFAEEE0}"/>
              </a:ext>
            </a:extLst>
          </p:cNvPr>
          <p:cNvCxnSpPr/>
          <p:nvPr/>
        </p:nvCxnSpPr>
        <p:spPr>
          <a:xfrm>
            <a:off x="7014729" y="2622862"/>
            <a:ext cx="0" cy="190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DF7B894-C669-4AC6-8A19-A95D12F53F17}"/>
              </a:ext>
            </a:extLst>
          </p:cNvPr>
          <p:cNvSpPr/>
          <p:nvPr/>
        </p:nvSpPr>
        <p:spPr>
          <a:xfrm rot="5400000">
            <a:off x="4354665" y="2162466"/>
            <a:ext cx="249363" cy="169025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FDAFCE6D-43AC-49BE-8E53-35684CFDFE69}"/>
              </a:ext>
            </a:extLst>
          </p:cNvPr>
          <p:cNvSpPr/>
          <p:nvPr/>
        </p:nvSpPr>
        <p:spPr>
          <a:xfrm rot="16200000">
            <a:off x="6044920" y="1541979"/>
            <a:ext cx="249363" cy="169025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오른쪽 중괄호 50">
            <a:extLst>
              <a:ext uri="{FF2B5EF4-FFF2-40B4-BE49-F238E27FC236}">
                <a16:creationId xmlns:a16="http://schemas.microsoft.com/office/drawing/2014/main" id="{823DAA07-A6BA-421A-9E7B-07FA102093D3}"/>
              </a:ext>
            </a:extLst>
          </p:cNvPr>
          <p:cNvSpPr/>
          <p:nvPr/>
        </p:nvSpPr>
        <p:spPr>
          <a:xfrm rot="16200000">
            <a:off x="2664410" y="1556825"/>
            <a:ext cx="249363" cy="169025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1EA3F34-5210-4B44-84B4-7B616FF986F2}"/>
              </a:ext>
            </a:extLst>
          </p:cNvPr>
          <p:cNvSpPr/>
          <p:nvPr/>
        </p:nvSpPr>
        <p:spPr>
          <a:xfrm rot="5400000">
            <a:off x="7735175" y="2180240"/>
            <a:ext cx="249363" cy="1690255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16CB16-E520-40DA-A2C6-6F7A91BED42D}"/>
              </a:ext>
            </a:extLst>
          </p:cNvPr>
          <p:cNvSpPr txBox="1"/>
          <p:nvPr/>
        </p:nvSpPr>
        <p:spPr>
          <a:xfrm>
            <a:off x="1845991" y="1676922"/>
            <a:ext cx="18861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기획서 초안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컨셉 아트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18D54A-4B54-4EA8-AB06-709D2D8DD942}"/>
              </a:ext>
            </a:extLst>
          </p:cNvPr>
          <p:cNvSpPr txBox="1"/>
          <p:nvPr/>
        </p:nvSpPr>
        <p:spPr>
          <a:xfrm>
            <a:off x="1852922" y="2405601"/>
            <a:ext cx="1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79C201-4750-4906-8CBD-03A5F6C4844A}"/>
              </a:ext>
            </a:extLst>
          </p:cNvPr>
          <p:cNvSpPr txBox="1"/>
          <p:nvPr/>
        </p:nvSpPr>
        <p:spPr>
          <a:xfrm>
            <a:off x="3530308" y="3179879"/>
            <a:ext cx="18861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완성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기획서 완성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 완성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8C3905-DD0F-4D98-8B59-374F44028455}"/>
              </a:ext>
            </a:extLst>
          </p:cNvPr>
          <p:cNvSpPr txBox="1"/>
          <p:nvPr/>
        </p:nvSpPr>
        <p:spPr>
          <a:xfrm>
            <a:off x="4211878" y="2707375"/>
            <a:ext cx="5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53F822-3C20-4A1C-A1D8-17FB43E5A03C}"/>
              </a:ext>
            </a:extLst>
          </p:cNvPr>
          <p:cNvSpPr txBox="1"/>
          <p:nvPr/>
        </p:nvSpPr>
        <p:spPr>
          <a:xfrm>
            <a:off x="5238375" y="1787549"/>
            <a:ext cx="1886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 작업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+ 11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교내 공모전 참가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8D271-96F7-4082-94BB-D887305AE3E0}"/>
              </a:ext>
            </a:extLst>
          </p:cNvPr>
          <p:cNvSpPr txBox="1"/>
          <p:nvPr/>
        </p:nvSpPr>
        <p:spPr>
          <a:xfrm>
            <a:off x="5804089" y="2404585"/>
            <a:ext cx="745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27CD0A-49FD-4F4A-A0F2-C30567C6458F}"/>
              </a:ext>
            </a:extLst>
          </p:cNvPr>
          <p:cNvSpPr txBox="1"/>
          <p:nvPr/>
        </p:nvSpPr>
        <p:spPr>
          <a:xfrm>
            <a:off x="6937538" y="2706868"/>
            <a:ext cx="188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동계</a:t>
            </a:r>
          </a:p>
        </p:txBody>
      </p:sp>
    </p:spTree>
    <p:extLst>
      <p:ext uri="{BB962C8B-B14F-4D97-AF65-F5344CB8AC3E}">
        <p14:creationId xmlns:p14="http://schemas.microsoft.com/office/powerpoint/2010/main" val="3560781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8749" y="842195"/>
            <a:ext cx="4103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19" y="2460857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3604C-2EE1-4C50-A664-E1564CF62159}"/>
              </a:ext>
            </a:extLst>
          </p:cNvPr>
          <p:cNvSpPr/>
          <p:nvPr/>
        </p:nvSpPr>
        <p:spPr>
          <a:xfrm>
            <a:off x="62992" y="1358703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00DF3-A58F-4270-9C0C-196C0BAC1B6B}"/>
              </a:ext>
            </a:extLst>
          </p:cNvPr>
          <p:cNvSpPr txBox="1"/>
          <p:nvPr/>
        </p:nvSpPr>
        <p:spPr>
          <a:xfrm>
            <a:off x="2724150" y="1153905"/>
            <a:ext cx="578485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활동 기간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익스디오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디스코드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채널에서 팀원과 같이 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기간 중 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전날 미리 알려만 주시면 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9843F-B848-45F7-BC0C-575D7D9A9746}"/>
              </a:ext>
            </a:extLst>
          </p:cNvPr>
          <p:cNvSpPr txBox="1"/>
          <p:nvPr/>
        </p:nvSpPr>
        <p:spPr>
          <a:xfrm>
            <a:off x="2724150" y="3148767"/>
            <a:ext cx="342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 기간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~7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오후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시까지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C8F70-E939-4FF1-B3E8-49E723E35CD9}"/>
              </a:ext>
            </a:extLst>
          </p:cNvPr>
          <p:cNvSpPr txBox="1"/>
          <p:nvPr/>
        </p:nvSpPr>
        <p:spPr>
          <a:xfrm>
            <a:off x="2724150" y="348357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개발에 성실히 임할 수 있는 분</a:t>
            </a:r>
          </a:p>
        </p:txBody>
      </p:sp>
    </p:spTree>
    <p:extLst>
      <p:ext uri="{BB962C8B-B14F-4D97-AF65-F5344CB8AC3E}">
        <p14:creationId xmlns:p14="http://schemas.microsoft.com/office/powerpoint/2010/main" val="1666010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8749" y="842195"/>
            <a:ext cx="4103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452965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3604C-2EE1-4C50-A664-E1564CF62159}"/>
              </a:ext>
            </a:extLst>
          </p:cNvPr>
          <p:cNvSpPr/>
          <p:nvPr/>
        </p:nvSpPr>
        <p:spPr>
          <a:xfrm>
            <a:off x="62992" y="1358703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00DF3-A58F-4270-9C0C-196C0BAC1B6B}"/>
              </a:ext>
            </a:extLst>
          </p:cNvPr>
          <p:cNvSpPr txBox="1"/>
          <p:nvPr/>
        </p:nvSpPr>
        <p:spPr>
          <a:xfrm>
            <a:off x="2190750" y="962516"/>
            <a:ext cx="578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2D490-B125-493C-B64D-369725924606}"/>
              </a:ext>
            </a:extLst>
          </p:cNvPr>
          <p:cNvSpPr txBox="1"/>
          <p:nvPr/>
        </p:nvSpPr>
        <p:spPr>
          <a:xfrm>
            <a:off x="2190750" y="1331848"/>
            <a:ext cx="578485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 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제외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섬 안의 모든 요소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FF6619-1144-4CD7-83D7-CBA7CE30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185" y="2108856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46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8749" y="842195"/>
            <a:ext cx="4103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452965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3604C-2EE1-4C50-A664-E1564CF62159}"/>
              </a:ext>
            </a:extLst>
          </p:cNvPr>
          <p:cNvSpPr/>
          <p:nvPr/>
        </p:nvSpPr>
        <p:spPr>
          <a:xfrm>
            <a:off x="62992" y="1358703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00DF3-A58F-4270-9C0C-196C0BAC1B6B}"/>
              </a:ext>
            </a:extLst>
          </p:cNvPr>
          <p:cNvSpPr txBox="1"/>
          <p:nvPr/>
        </p:nvSpPr>
        <p:spPr>
          <a:xfrm>
            <a:off x="2190750" y="962516"/>
            <a:ext cx="578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DE1F6-085F-4421-8FA5-6575AE57C682}"/>
              </a:ext>
            </a:extLst>
          </p:cNvPr>
          <p:cNvSpPr txBox="1"/>
          <p:nvPr/>
        </p:nvSpPr>
        <p:spPr>
          <a:xfrm>
            <a:off x="2478988" y="2266573"/>
            <a:ext cx="6502400" cy="138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0" lvl="0" algn="just">
              <a:lnSpc>
                <a:spcPct val="107000"/>
              </a:lnSpc>
              <a:spcAft>
                <a:spcPts val="300"/>
              </a:spcAft>
            </a:pP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숲</a:t>
            </a:r>
            <a:r>
              <a:rPr lang="en-US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별 있는 밤</a:t>
            </a:r>
          </a:p>
          <a:p>
            <a:pPr marR="127000" lvl="0" algn="just">
              <a:lnSpc>
                <a:spcPct val="107000"/>
              </a:lnSpc>
              <a:spcAft>
                <a:spcPts val="300"/>
              </a:spcAft>
            </a:pP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사막</a:t>
            </a:r>
            <a:r>
              <a:rPr lang="en-US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은하수가 있는 밤</a:t>
            </a:r>
          </a:p>
          <a:p>
            <a:pPr marR="127000" lvl="0" algn="just">
              <a:lnSpc>
                <a:spcPct val="107000"/>
              </a:lnSpc>
              <a:spcAft>
                <a:spcPts val="300"/>
              </a:spcAft>
            </a:pP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얼음</a:t>
            </a:r>
            <a:r>
              <a:rPr lang="en-US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오로라가 있는 밤</a:t>
            </a:r>
          </a:p>
          <a:p>
            <a:pPr marR="127000" lvl="0" algn="just">
              <a:lnSpc>
                <a:spcPct val="107000"/>
              </a:lnSpc>
              <a:spcAft>
                <a:spcPts val="300"/>
              </a:spcAft>
            </a:pP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화산</a:t>
            </a:r>
            <a:r>
              <a:rPr lang="en-US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붉은 노을이 있는 회색 재가 흩날리는 하늘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21DF2-F4B3-4E07-B7E8-EB5EF45FCF84}"/>
              </a:ext>
            </a:extLst>
          </p:cNvPr>
          <p:cNvSpPr txBox="1"/>
          <p:nvPr/>
        </p:nvSpPr>
        <p:spPr>
          <a:xfrm>
            <a:off x="2190750" y="1331848"/>
            <a:ext cx="578485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공중에 떠있는 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947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현황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8749" y="842195"/>
            <a:ext cx="4103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452965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3604C-2EE1-4C50-A664-E1564CF62159}"/>
              </a:ext>
            </a:extLst>
          </p:cNvPr>
          <p:cNvSpPr/>
          <p:nvPr/>
        </p:nvSpPr>
        <p:spPr>
          <a:xfrm>
            <a:off x="62992" y="1358703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00DF3-A58F-4270-9C0C-196C0BAC1B6B}"/>
              </a:ext>
            </a:extLst>
          </p:cNvPr>
          <p:cNvSpPr txBox="1"/>
          <p:nvPr/>
        </p:nvSpPr>
        <p:spPr>
          <a:xfrm>
            <a:off x="2190750" y="962516"/>
            <a:ext cx="578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내용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EF2F7E-0C08-4B7A-994E-A13A84DF3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193680"/>
              </p:ext>
            </p:extLst>
          </p:nvPr>
        </p:nvGraphicFramePr>
        <p:xfrm>
          <a:off x="2199245" y="2107311"/>
          <a:ext cx="6129356" cy="15487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69768">
                  <a:extLst>
                    <a:ext uri="{9D8B030D-6E8A-4147-A177-3AD203B41FA5}">
                      <a16:colId xmlns:a16="http://schemas.microsoft.com/office/drawing/2014/main" val="3183394289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621414257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2412492545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3776405620"/>
                    </a:ext>
                  </a:extLst>
                </a:gridCol>
                <a:gridCol w="1339897">
                  <a:extLst>
                    <a:ext uri="{9D8B030D-6E8A-4147-A177-3AD203B41FA5}">
                      <a16:colId xmlns:a16="http://schemas.microsoft.com/office/drawing/2014/main" val="2978118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숲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얼음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바다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사막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화산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4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통나무집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물레방아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이글루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천막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텐트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층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복층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건물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013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침대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요람침대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썰매 침대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해먹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침대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6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벽난로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낚시용품 진열대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접시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그릇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게시판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의뢰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현상금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34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건축물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 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테이블 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공예품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수족관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진흙화로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물병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휘장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외부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5201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1338663-5A40-464C-9B50-A857FF005B04}"/>
              </a:ext>
            </a:extLst>
          </p:cNvPr>
          <p:cNvSpPr txBox="1"/>
          <p:nvPr/>
        </p:nvSpPr>
        <p:spPr>
          <a:xfrm>
            <a:off x="2190750" y="1331848"/>
            <a:ext cx="578485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594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12289C-7587-4B61-8C00-9ECA4C9E609D}"/>
              </a:ext>
            </a:extLst>
          </p:cNvPr>
          <p:cNvSpPr/>
          <p:nvPr/>
        </p:nvSpPr>
        <p:spPr>
          <a:xfrm>
            <a:off x="257514" y="258206"/>
            <a:ext cx="8595971" cy="462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F3C3C-7430-4C17-98D8-ABE34086EAB7}"/>
              </a:ext>
            </a:extLst>
          </p:cNvPr>
          <p:cNvSpPr txBox="1"/>
          <p:nvPr/>
        </p:nvSpPr>
        <p:spPr>
          <a:xfrm>
            <a:off x="1883534" y="1225550"/>
            <a:ext cx="5343933" cy="1627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모집 기간</a:t>
            </a:r>
            <a:r>
              <a:rPr lang="en-US" altLang="ko-KR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~7</a:t>
            </a: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오후 </a:t>
            </a:r>
            <a:r>
              <a:rPr lang="en-US" altLang="ko-KR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시까지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자격</a:t>
            </a:r>
            <a:r>
              <a:rPr lang="en-US" altLang="ko-KR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rgbClr val="BF69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개발에 성실히 임할 수 있는 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신청양식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학번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소속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이름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도트 작업 경험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예시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) 18 /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노담비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37E8F-D9CC-45CD-BAD5-1B2112DC8560}"/>
              </a:ext>
            </a:extLst>
          </p:cNvPr>
          <p:cNvSpPr txBox="1"/>
          <p:nvPr/>
        </p:nvSpPr>
        <p:spPr>
          <a:xfrm>
            <a:off x="2286000" y="35694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18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노담비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010-3431-3637</a:t>
            </a: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카톡이나 문자로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809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12289C-7587-4B61-8C00-9ECA4C9E609D}"/>
              </a:ext>
            </a:extLst>
          </p:cNvPr>
          <p:cNvSpPr/>
          <p:nvPr/>
        </p:nvSpPr>
        <p:spPr>
          <a:xfrm>
            <a:off x="257516" y="259238"/>
            <a:ext cx="8595971" cy="4627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0B7D2-0666-45D6-9398-DA482D0F2CA4}"/>
              </a:ext>
            </a:extLst>
          </p:cNvPr>
          <p:cNvSpPr txBox="1"/>
          <p:nvPr/>
        </p:nvSpPr>
        <p:spPr>
          <a:xfrm>
            <a:off x="3909491" y="2233196"/>
            <a:ext cx="129202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F6969"/>
                </a:solidFill>
                <a:latin typeface="나눔바른고딕" pitchFamily="50" charset="-127"/>
                <a:ea typeface="나눔바른고딕" pitchFamily="50" charset="-127"/>
              </a:rPr>
              <a:t>Q&amp;A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F6969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94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3008608" y="2233515"/>
            <a:ext cx="3816000" cy="677108"/>
            <a:chOff x="1873488" y="2092694"/>
            <a:chExt cx="3816000" cy="677108"/>
          </a:xfrm>
        </p:grpSpPr>
        <p:sp>
          <p:nvSpPr>
            <p:cNvPr id="5" name="TextBox 4"/>
            <p:cNvSpPr txBox="1"/>
            <p:nvPr/>
          </p:nvSpPr>
          <p:spPr>
            <a:xfrm>
              <a:off x="2510117" y="2092694"/>
              <a:ext cx="316272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4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THANK YOU</a:t>
              </a:r>
              <a:endParaRPr lang="ko-KR" altLang="en-US" sz="5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itchFamily="50" charset="-127"/>
                <a:ea typeface="나눔바른고딕 Light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873488" y="2737182"/>
              <a:ext cx="381600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040136-2781-4934-ADD3-E6067FFCA548}"/>
              </a:ext>
            </a:extLst>
          </p:cNvPr>
          <p:cNvSpPr/>
          <p:nvPr/>
        </p:nvSpPr>
        <p:spPr>
          <a:xfrm>
            <a:off x="4098303" y="4245399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15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DB393-4D72-4715-9544-FA4854AD615B}"/>
              </a:ext>
            </a:extLst>
          </p:cNvPr>
          <p:cNvSpPr txBox="1"/>
          <p:nvPr/>
        </p:nvSpPr>
        <p:spPr>
          <a:xfrm>
            <a:off x="131537" y="215602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6B237-DBB0-4F22-9147-6F50F56FDF60}"/>
              </a:ext>
            </a:extLst>
          </p:cNvPr>
          <p:cNvSpPr txBox="1"/>
          <p:nvPr/>
        </p:nvSpPr>
        <p:spPr>
          <a:xfrm>
            <a:off x="131537" y="2010095"/>
            <a:ext cx="7774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추가 팀원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99224" y="1420231"/>
            <a:ext cx="872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팀원 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CA6A88-9F54-4CDB-B081-5FD511400668}"/>
              </a:ext>
            </a:extLst>
          </p:cNvPr>
          <p:cNvSpPr txBox="1"/>
          <p:nvPr/>
        </p:nvSpPr>
        <p:spPr>
          <a:xfrm>
            <a:off x="127206" y="872209"/>
            <a:ext cx="5947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B00FF2-4C34-4CBC-85AB-EAAF1BF8FC24}"/>
              </a:ext>
            </a:extLst>
          </p:cNvPr>
          <p:cNvSpPr txBox="1"/>
          <p:nvPr/>
        </p:nvSpPr>
        <p:spPr>
          <a:xfrm>
            <a:off x="4372644" y="915527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귀여운 게 좋아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65F9C6-486F-4B56-9063-C0F4877CA9A5}"/>
              </a:ext>
            </a:extLst>
          </p:cNvPr>
          <p:cNvSpPr/>
          <p:nvPr/>
        </p:nvSpPr>
        <p:spPr>
          <a:xfrm>
            <a:off x="2162337" y="2256317"/>
            <a:ext cx="1861811" cy="1074645"/>
          </a:xfrm>
          <a:prstGeom prst="rect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3C3AB-D8B4-4EED-93D7-253F161C582F}"/>
              </a:ext>
            </a:extLst>
          </p:cNvPr>
          <p:cNvSpPr/>
          <p:nvPr/>
        </p:nvSpPr>
        <p:spPr>
          <a:xfrm>
            <a:off x="4333008" y="2256316"/>
            <a:ext cx="1861811" cy="1074645"/>
          </a:xfrm>
          <a:prstGeom prst="rect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38C7EB-152F-4888-9726-D8AAFD18F2B6}"/>
              </a:ext>
            </a:extLst>
          </p:cNvPr>
          <p:cNvSpPr/>
          <p:nvPr/>
        </p:nvSpPr>
        <p:spPr>
          <a:xfrm>
            <a:off x="6556612" y="2256316"/>
            <a:ext cx="1861811" cy="1074645"/>
          </a:xfrm>
          <a:prstGeom prst="rect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DE6811-D961-4B14-AFB4-6CB8EA5863C6}"/>
              </a:ext>
            </a:extLst>
          </p:cNvPr>
          <p:cNvSpPr txBox="1"/>
          <p:nvPr/>
        </p:nvSpPr>
        <p:spPr>
          <a:xfrm>
            <a:off x="6915531" y="2379360"/>
            <a:ext cx="1203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그래픽 팀원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2C7BF3-C32A-4E0F-AE45-726C39FCFF33}"/>
              </a:ext>
            </a:extLst>
          </p:cNvPr>
          <p:cNvSpPr txBox="1"/>
          <p:nvPr/>
        </p:nvSpPr>
        <p:spPr>
          <a:xfrm>
            <a:off x="2484392" y="2379360"/>
            <a:ext cx="1203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소프트 팀원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F7D740-5C3C-4A5E-B265-704D6E7F6307}"/>
              </a:ext>
            </a:extLst>
          </p:cNvPr>
          <p:cNvSpPr txBox="1"/>
          <p:nvPr/>
        </p:nvSpPr>
        <p:spPr>
          <a:xfrm>
            <a:off x="4715692" y="2379362"/>
            <a:ext cx="1203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소프트 팀원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60BFE-EFDC-4D17-946A-2DBA5FFF0674}"/>
              </a:ext>
            </a:extLst>
          </p:cNvPr>
          <p:cNvSpPr txBox="1"/>
          <p:nvPr/>
        </p:nvSpPr>
        <p:spPr>
          <a:xfrm>
            <a:off x="2306759" y="2981929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19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임재혁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F261D1-15F2-4F9E-A673-3D95E1788FD6}"/>
              </a:ext>
            </a:extLst>
          </p:cNvPr>
          <p:cNvSpPr txBox="1"/>
          <p:nvPr/>
        </p:nvSpPr>
        <p:spPr>
          <a:xfrm>
            <a:off x="4522140" y="2970562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19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게임소프트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마동찬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A7B4A4-D3CD-4132-90DC-9B90F3D7D47C}"/>
              </a:ext>
            </a:extLst>
          </p:cNvPr>
          <p:cNvSpPr txBox="1"/>
          <p:nvPr/>
        </p:nvSpPr>
        <p:spPr>
          <a:xfrm>
            <a:off x="2908896" y="2747166"/>
            <a:ext cx="368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17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B4AD9-92F3-42DD-AF7F-9C444E6B86B3}"/>
              </a:ext>
            </a:extLst>
          </p:cNvPr>
          <p:cNvSpPr txBox="1"/>
          <p:nvPr/>
        </p:nvSpPr>
        <p:spPr>
          <a:xfrm>
            <a:off x="5079567" y="2735799"/>
            <a:ext cx="368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17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683077-4F87-4D65-9C5C-EEFF204E0B23}"/>
              </a:ext>
            </a:extLst>
          </p:cNvPr>
          <p:cNvSpPr txBox="1"/>
          <p:nvPr/>
        </p:nvSpPr>
        <p:spPr>
          <a:xfrm>
            <a:off x="6737521" y="2981929"/>
            <a:ext cx="15709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16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게임그래픽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정새미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D3710-C1DF-4449-8683-C769256214E2}"/>
              </a:ext>
            </a:extLst>
          </p:cNvPr>
          <p:cNvSpPr txBox="1"/>
          <p:nvPr/>
        </p:nvSpPr>
        <p:spPr>
          <a:xfrm>
            <a:off x="7333112" y="2747166"/>
            <a:ext cx="3686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838B712-9578-45EE-9959-274108635B60}"/>
              </a:ext>
            </a:extLst>
          </p:cNvPr>
          <p:cNvCxnSpPr>
            <a:cxnSpLocks/>
          </p:cNvCxnSpPr>
          <p:nvPr/>
        </p:nvCxnSpPr>
        <p:spPr>
          <a:xfrm>
            <a:off x="2484393" y="266998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CFC0EAE-0129-4C4A-8EE8-1D94B0D82FAF}"/>
              </a:ext>
            </a:extLst>
          </p:cNvPr>
          <p:cNvCxnSpPr>
            <a:cxnSpLocks/>
          </p:cNvCxnSpPr>
          <p:nvPr/>
        </p:nvCxnSpPr>
        <p:spPr>
          <a:xfrm>
            <a:off x="4715692" y="266998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D4AFCC0-0173-4868-9EEE-0759D0CC2174}"/>
              </a:ext>
            </a:extLst>
          </p:cNvPr>
          <p:cNvCxnSpPr>
            <a:cxnSpLocks/>
          </p:cNvCxnSpPr>
          <p:nvPr/>
        </p:nvCxnSpPr>
        <p:spPr>
          <a:xfrm>
            <a:off x="6915531" y="267280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16F6BF-91AC-4CB1-8387-22821B922E8F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DB393-4D72-4715-9544-FA4854AD615B}"/>
              </a:ext>
            </a:extLst>
          </p:cNvPr>
          <p:cNvSpPr txBox="1"/>
          <p:nvPr/>
        </p:nvSpPr>
        <p:spPr>
          <a:xfrm>
            <a:off x="131537" y="215602"/>
            <a:ext cx="891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C5FF98-05EE-4CC4-9561-5DEC2AD710B0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79C6E3-BE10-4B16-9D0E-4C4357B09AD8}"/>
              </a:ext>
            </a:extLst>
          </p:cNvPr>
          <p:cNvSpPr/>
          <p:nvPr/>
        </p:nvSpPr>
        <p:spPr>
          <a:xfrm>
            <a:off x="71241" y="1284859"/>
            <a:ext cx="928000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E4FBC-FF58-4F91-B374-4892C0F22FCB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01137E-FA8D-4784-B62E-1D6C0AB8E4A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6B237-DBB0-4F22-9147-6F50F56FDF60}"/>
              </a:ext>
            </a:extLst>
          </p:cNvPr>
          <p:cNvSpPr txBox="1"/>
          <p:nvPr/>
        </p:nvSpPr>
        <p:spPr>
          <a:xfrm>
            <a:off x="131537" y="2010095"/>
            <a:ext cx="7774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추가 팀원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F6E79-FED6-49EF-BF0D-70EE11AE85F8}"/>
              </a:ext>
            </a:extLst>
          </p:cNvPr>
          <p:cNvSpPr/>
          <p:nvPr/>
        </p:nvSpPr>
        <p:spPr>
          <a:xfrm>
            <a:off x="84054" y="251739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C8F6-EE19-421D-917E-841B6D63241D}"/>
              </a:ext>
            </a:extLst>
          </p:cNvPr>
          <p:cNvSpPr txBox="1"/>
          <p:nvPr/>
        </p:nvSpPr>
        <p:spPr>
          <a:xfrm>
            <a:off x="99224" y="1420231"/>
            <a:ext cx="872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팀원 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688379-F08A-4C41-A1C3-5075434A824D}"/>
              </a:ext>
            </a:extLst>
          </p:cNvPr>
          <p:cNvSpPr/>
          <p:nvPr/>
        </p:nvSpPr>
        <p:spPr>
          <a:xfrm>
            <a:off x="8062113" y="4531149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CA6A88-9F54-4CDB-B081-5FD511400668}"/>
              </a:ext>
            </a:extLst>
          </p:cNvPr>
          <p:cNvSpPr txBox="1"/>
          <p:nvPr/>
        </p:nvSpPr>
        <p:spPr>
          <a:xfrm>
            <a:off x="127206" y="872209"/>
            <a:ext cx="5947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팀 소개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B00FF2-4C34-4CBC-85AB-EAAF1BF8FC24}"/>
              </a:ext>
            </a:extLst>
          </p:cNvPr>
          <p:cNvSpPr txBox="1"/>
          <p:nvPr/>
        </p:nvSpPr>
        <p:spPr>
          <a:xfrm>
            <a:off x="4372644" y="915527"/>
            <a:ext cx="17825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귀여운 게 좋아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CBA7A5-801A-4878-B85A-A2150542ACDE}"/>
              </a:ext>
            </a:extLst>
          </p:cNvPr>
          <p:cNvSpPr/>
          <p:nvPr/>
        </p:nvSpPr>
        <p:spPr>
          <a:xfrm>
            <a:off x="4333008" y="2256316"/>
            <a:ext cx="1861811" cy="1074645"/>
          </a:xfrm>
          <a:prstGeom prst="rect">
            <a:avLst/>
          </a:prstGeom>
          <a:solidFill>
            <a:schemeClr val="bg1"/>
          </a:solidFill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2F9049-2696-4A64-A97C-2C582CF136C6}"/>
              </a:ext>
            </a:extLst>
          </p:cNvPr>
          <p:cNvSpPr txBox="1"/>
          <p:nvPr/>
        </p:nvSpPr>
        <p:spPr>
          <a:xfrm>
            <a:off x="4715692" y="2379362"/>
            <a:ext cx="1203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그래픽 팀원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CF2E71-9F5E-4843-9AFA-225952BD78C6}"/>
              </a:ext>
            </a:extLst>
          </p:cNvPr>
          <p:cNvSpPr txBox="1"/>
          <p:nvPr/>
        </p:nvSpPr>
        <p:spPr>
          <a:xfrm>
            <a:off x="5221851" y="2817061"/>
            <a:ext cx="1715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87D205B-E885-4880-B87C-DF0686062035}"/>
              </a:ext>
            </a:extLst>
          </p:cNvPr>
          <p:cNvCxnSpPr>
            <a:cxnSpLocks/>
          </p:cNvCxnSpPr>
          <p:nvPr/>
        </p:nvCxnSpPr>
        <p:spPr>
          <a:xfrm>
            <a:off x="4715692" y="2669981"/>
            <a:ext cx="1203855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49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>
            <a:extLst>
              <a:ext uri="{FF2B5EF4-FFF2-40B4-BE49-F238E27FC236}">
                <a16:creationId xmlns:a16="http://schemas.microsoft.com/office/drawing/2014/main" id="{1198A392-677B-480E-B1C3-A176605B3275}"/>
              </a:ext>
            </a:extLst>
          </p:cNvPr>
          <p:cNvSpPr/>
          <p:nvPr/>
        </p:nvSpPr>
        <p:spPr>
          <a:xfrm>
            <a:off x="6651831" y="1860594"/>
            <a:ext cx="1650774" cy="1650774"/>
          </a:xfrm>
          <a:prstGeom prst="ellipse">
            <a:avLst/>
          </a:prstGeom>
          <a:noFill/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8E19488-8177-40E7-9570-7303E8EE9F6B}"/>
              </a:ext>
            </a:extLst>
          </p:cNvPr>
          <p:cNvSpPr/>
          <p:nvPr/>
        </p:nvSpPr>
        <p:spPr>
          <a:xfrm>
            <a:off x="4471970" y="1860594"/>
            <a:ext cx="1650774" cy="1650774"/>
          </a:xfrm>
          <a:prstGeom prst="ellipse">
            <a:avLst/>
          </a:prstGeom>
          <a:noFill/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A4DB22-55B9-40FC-BB36-DFCA4B8E5C45}"/>
              </a:ext>
            </a:extLst>
          </p:cNvPr>
          <p:cNvSpPr/>
          <p:nvPr/>
        </p:nvSpPr>
        <p:spPr>
          <a:xfrm>
            <a:off x="2273102" y="1860594"/>
            <a:ext cx="1650774" cy="1650774"/>
          </a:xfrm>
          <a:prstGeom prst="ellipse">
            <a:avLst/>
          </a:prstGeom>
          <a:noFill/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22A3F3-9A7C-4076-8E70-80AC6CF080E8}"/>
              </a:ext>
            </a:extLst>
          </p:cNvPr>
          <p:cNvCxnSpPr>
            <a:cxnSpLocks/>
          </p:cNvCxnSpPr>
          <p:nvPr/>
        </p:nvCxnSpPr>
        <p:spPr>
          <a:xfrm>
            <a:off x="2931930" y="2240926"/>
            <a:ext cx="320601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80F07E5-B4EA-420A-B2C7-AB4629297973}"/>
              </a:ext>
            </a:extLst>
          </p:cNvPr>
          <p:cNvSpPr txBox="1"/>
          <p:nvPr/>
        </p:nvSpPr>
        <p:spPr>
          <a:xfrm>
            <a:off x="4406308" y="915527"/>
            <a:ext cx="17152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브리더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1CEDC8-BE13-4D33-87BA-D4266678CA7A}"/>
              </a:ext>
            </a:extLst>
          </p:cNvPr>
          <p:cNvSpPr txBox="1"/>
          <p:nvPr/>
        </p:nvSpPr>
        <p:spPr>
          <a:xfrm>
            <a:off x="2931930" y="2025482"/>
            <a:ext cx="3206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장르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D605A2-BA51-47E8-8691-11CE99A37F8C}"/>
              </a:ext>
            </a:extLst>
          </p:cNvPr>
          <p:cNvSpPr txBox="1"/>
          <p:nvPr/>
        </p:nvSpPr>
        <p:spPr>
          <a:xfrm>
            <a:off x="5136973" y="2025482"/>
            <a:ext cx="3206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시점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81B0A1D-242E-4C96-B722-C845CAF1C0BA}"/>
              </a:ext>
            </a:extLst>
          </p:cNvPr>
          <p:cNvCxnSpPr>
            <a:cxnSpLocks/>
          </p:cNvCxnSpPr>
          <p:nvPr/>
        </p:nvCxnSpPr>
        <p:spPr>
          <a:xfrm>
            <a:off x="7236767" y="2232749"/>
            <a:ext cx="480902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42E1DDE-2C52-4CF3-9950-041E445D1FB3}"/>
              </a:ext>
            </a:extLst>
          </p:cNvPr>
          <p:cNvSpPr txBox="1"/>
          <p:nvPr/>
        </p:nvSpPr>
        <p:spPr>
          <a:xfrm>
            <a:off x="7233225" y="2025482"/>
            <a:ext cx="4809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플랫폼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127D48B-A063-4FFD-ACA7-75B22FD89B9D}"/>
              </a:ext>
            </a:extLst>
          </p:cNvPr>
          <p:cNvCxnSpPr>
            <a:cxnSpLocks/>
          </p:cNvCxnSpPr>
          <p:nvPr/>
        </p:nvCxnSpPr>
        <p:spPr>
          <a:xfrm>
            <a:off x="5136973" y="2240926"/>
            <a:ext cx="320601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 descr="어두운이(가) 표시된 사진&#10;&#10;자동 생성된 설명">
            <a:extLst>
              <a:ext uri="{FF2B5EF4-FFF2-40B4-BE49-F238E27FC236}">
                <a16:creationId xmlns:a16="http://schemas.microsoft.com/office/drawing/2014/main" id="{4A5319D0-5220-4AD8-8B53-D1809661C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5" t="5453" r="30033" b="-1"/>
          <a:stretch/>
        </p:blipFill>
        <p:spPr>
          <a:xfrm>
            <a:off x="2890838" y="2285067"/>
            <a:ext cx="423862" cy="90703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E65EF45-A461-440E-B43D-8CEF864C53D1}"/>
              </a:ext>
            </a:extLst>
          </p:cNvPr>
          <p:cNvSpPr txBox="1"/>
          <p:nvPr/>
        </p:nvSpPr>
        <p:spPr>
          <a:xfrm>
            <a:off x="2591291" y="3109464"/>
            <a:ext cx="10018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육성 어드벤처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0814D0-DF78-40D9-85D6-C10A9BC5043C}"/>
              </a:ext>
            </a:extLst>
          </p:cNvPr>
          <p:cNvSpPr txBox="1"/>
          <p:nvPr/>
        </p:nvSpPr>
        <p:spPr>
          <a:xfrm>
            <a:off x="4999918" y="3109464"/>
            <a:ext cx="5947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2D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탑뷰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AE3067-DC46-47F4-B6A6-941C2482286A}"/>
              </a:ext>
            </a:extLst>
          </p:cNvPr>
          <p:cNvSpPr txBox="1"/>
          <p:nvPr/>
        </p:nvSpPr>
        <p:spPr>
          <a:xfrm>
            <a:off x="7366611" y="3109464"/>
            <a:ext cx="2212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ECB7E39-B4CE-42F2-8E16-CB25871F6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73" y="2359777"/>
            <a:ext cx="724255" cy="72425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9CD025B-A27A-41CE-BB2A-4C059E5DC190}"/>
              </a:ext>
            </a:extLst>
          </p:cNvPr>
          <p:cNvSpPr txBox="1"/>
          <p:nvPr/>
        </p:nvSpPr>
        <p:spPr>
          <a:xfrm>
            <a:off x="1414461" y="4974223"/>
            <a:ext cx="649605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&lt;</a:t>
            </a:r>
            <a:r>
              <a:rPr lang="ko-KR" altLang="en-US" sz="500" dirty="0" err="1"/>
              <a:t>div</a:t>
            </a:r>
            <a:r>
              <a:rPr lang="ko-KR" altLang="en-US" sz="500" dirty="0"/>
              <a:t>&gt;아이콘 제작자 &lt;</a:t>
            </a:r>
            <a:r>
              <a:rPr lang="ko-KR" altLang="en-US" sz="500" dirty="0" err="1"/>
              <a:t>a</a:t>
            </a:r>
            <a:r>
              <a:rPr lang="ko-KR" altLang="en-US" sz="500" dirty="0"/>
              <a:t> </a:t>
            </a:r>
            <a:r>
              <a:rPr lang="ko-KR" altLang="en-US" sz="500" dirty="0" err="1"/>
              <a:t>href</a:t>
            </a:r>
            <a:r>
              <a:rPr lang="ko-KR" altLang="en-US" sz="500" dirty="0"/>
              <a:t>="https://www.flaticon.com/kr/authors/nikita-golubev" </a:t>
            </a:r>
            <a:r>
              <a:rPr lang="ko-KR" altLang="en-US" sz="500" dirty="0" err="1"/>
              <a:t>title</a:t>
            </a:r>
            <a:r>
              <a:rPr lang="ko-KR" altLang="en-US" sz="500" dirty="0"/>
              <a:t>="</a:t>
            </a:r>
            <a:r>
              <a:rPr lang="ko-KR" altLang="en-US" sz="500" dirty="0" err="1"/>
              <a:t>Nikita</a:t>
            </a:r>
            <a:r>
              <a:rPr lang="ko-KR" altLang="en-US" sz="500" dirty="0"/>
              <a:t> </a:t>
            </a:r>
            <a:r>
              <a:rPr lang="ko-KR" altLang="en-US" sz="500" dirty="0" err="1"/>
              <a:t>Golubev</a:t>
            </a:r>
            <a:r>
              <a:rPr lang="ko-KR" altLang="en-US" sz="500" dirty="0"/>
              <a:t>"&gt;</a:t>
            </a:r>
            <a:r>
              <a:rPr lang="ko-KR" altLang="en-US" sz="500" dirty="0" err="1"/>
              <a:t>Nikita</a:t>
            </a:r>
            <a:r>
              <a:rPr lang="ko-KR" altLang="en-US" sz="500" dirty="0"/>
              <a:t> </a:t>
            </a:r>
            <a:r>
              <a:rPr lang="ko-KR" altLang="en-US" sz="500" dirty="0" err="1"/>
              <a:t>Golubev</a:t>
            </a:r>
            <a:r>
              <a:rPr lang="ko-KR" altLang="en-US" sz="500" dirty="0"/>
              <a:t>&lt;/</a:t>
            </a:r>
            <a:r>
              <a:rPr lang="ko-KR" altLang="en-US" sz="500" dirty="0" err="1"/>
              <a:t>a</a:t>
            </a:r>
            <a:r>
              <a:rPr lang="ko-KR" altLang="en-US" sz="500" dirty="0"/>
              <a:t>&gt; </a:t>
            </a:r>
            <a:r>
              <a:rPr lang="ko-KR" altLang="en-US" sz="500" dirty="0" err="1"/>
              <a:t>from</a:t>
            </a:r>
            <a:r>
              <a:rPr lang="ko-KR" altLang="en-US" sz="500" dirty="0"/>
              <a:t> &lt;</a:t>
            </a:r>
            <a:r>
              <a:rPr lang="ko-KR" altLang="en-US" sz="500" dirty="0" err="1"/>
              <a:t>a</a:t>
            </a:r>
            <a:r>
              <a:rPr lang="ko-KR" altLang="en-US" sz="500" dirty="0"/>
              <a:t> </a:t>
            </a:r>
            <a:r>
              <a:rPr lang="ko-KR" altLang="en-US" sz="500" dirty="0" err="1"/>
              <a:t>href</a:t>
            </a:r>
            <a:r>
              <a:rPr lang="ko-KR" altLang="en-US" sz="500" dirty="0"/>
              <a:t>="https://www.flaticon.com/kr/" </a:t>
            </a:r>
            <a:r>
              <a:rPr lang="ko-KR" altLang="en-US" sz="500" dirty="0" err="1"/>
              <a:t>title</a:t>
            </a:r>
            <a:r>
              <a:rPr lang="ko-KR" altLang="en-US" sz="500" dirty="0"/>
              <a:t>="</a:t>
            </a:r>
            <a:r>
              <a:rPr lang="ko-KR" altLang="en-US" sz="500" dirty="0" err="1"/>
              <a:t>Flaticon</a:t>
            </a:r>
            <a:r>
              <a:rPr lang="ko-KR" altLang="en-US" sz="500" dirty="0"/>
              <a:t>"&gt;www.flaticon.com&lt;/a&gt;&lt;/div&gt;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0EFEBA-76F2-4F47-A943-B55BDCA0E2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40" y="2285067"/>
            <a:ext cx="873673" cy="87367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9164682-42B1-4BD6-946C-BE131354083C}"/>
              </a:ext>
            </a:extLst>
          </p:cNvPr>
          <p:cNvSpPr txBox="1"/>
          <p:nvPr/>
        </p:nvSpPr>
        <p:spPr>
          <a:xfrm>
            <a:off x="4008254" y="1259018"/>
            <a:ext cx="25113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Dot-Breeder: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도트를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기르는 사람</a:t>
            </a:r>
          </a:p>
        </p:txBody>
      </p:sp>
    </p:spTree>
    <p:extLst>
      <p:ext uri="{BB962C8B-B14F-4D97-AF65-F5344CB8AC3E}">
        <p14:creationId xmlns:p14="http://schemas.microsoft.com/office/powerpoint/2010/main" val="370154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CA4DB22-55B9-40FC-BB36-DFCA4B8E5C45}"/>
              </a:ext>
            </a:extLst>
          </p:cNvPr>
          <p:cNvSpPr/>
          <p:nvPr/>
        </p:nvSpPr>
        <p:spPr>
          <a:xfrm>
            <a:off x="2273102" y="1860594"/>
            <a:ext cx="1650774" cy="1650774"/>
          </a:xfrm>
          <a:prstGeom prst="ellipse">
            <a:avLst/>
          </a:prstGeom>
          <a:noFill/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DF83D-93E8-4528-9D62-D740BC5AE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/>
          <a:stretch/>
        </p:blipFill>
        <p:spPr>
          <a:xfrm>
            <a:off x="2756158" y="2405814"/>
            <a:ext cx="811661" cy="731949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B11B850-4CCB-4F43-A9D7-99920488F1F8}"/>
              </a:ext>
            </a:extLst>
          </p:cNvPr>
          <p:cNvCxnSpPr>
            <a:cxnSpLocks/>
          </p:cNvCxnSpPr>
          <p:nvPr/>
        </p:nvCxnSpPr>
        <p:spPr>
          <a:xfrm>
            <a:off x="2854283" y="2274262"/>
            <a:ext cx="489714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C2E0A0E-C476-4C71-B63A-86E197D574C5}"/>
              </a:ext>
            </a:extLst>
          </p:cNvPr>
          <p:cNvSpPr txBox="1"/>
          <p:nvPr/>
        </p:nvSpPr>
        <p:spPr>
          <a:xfrm>
            <a:off x="2835699" y="2058818"/>
            <a:ext cx="5130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조작법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14A922-DEC3-4D40-B424-40B89C677407}"/>
              </a:ext>
            </a:extLst>
          </p:cNvPr>
          <p:cNvSpPr txBox="1"/>
          <p:nvPr/>
        </p:nvSpPr>
        <p:spPr>
          <a:xfrm>
            <a:off x="4286348" y="2415216"/>
            <a:ext cx="34812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상호작용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Mouse Left Button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0D0CBF-E10A-4970-B5E8-AF185595480F}"/>
              </a:ext>
            </a:extLst>
          </p:cNvPr>
          <p:cNvSpPr txBox="1"/>
          <p:nvPr/>
        </p:nvSpPr>
        <p:spPr>
          <a:xfrm>
            <a:off x="4286349" y="2743250"/>
            <a:ext cx="38099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정보창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TAB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CC0A76-B7BA-4601-95E7-B9575388F8C7}"/>
              </a:ext>
            </a:extLst>
          </p:cNvPr>
          <p:cNvSpPr txBox="1"/>
          <p:nvPr/>
        </p:nvSpPr>
        <p:spPr>
          <a:xfrm>
            <a:off x="4286348" y="2071518"/>
            <a:ext cx="26750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이동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WASD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CA0D57-C792-40B1-B9F1-F6BC305088F6}"/>
              </a:ext>
            </a:extLst>
          </p:cNvPr>
          <p:cNvSpPr txBox="1"/>
          <p:nvPr/>
        </p:nvSpPr>
        <p:spPr>
          <a:xfrm>
            <a:off x="4406309" y="915527"/>
            <a:ext cx="17152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브리더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BFECAD-9D2B-4FB4-AB75-F6B9FD140478}"/>
              </a:ext>
            </a:extLst>
          </p:cNvPr>
          <p:cNvSpPr txBox="1"/>
          <p:nvPr/>
        </p:nvSpPr>
        <p:spPr>
          <a:xfrm>
            <a:off x="1416892" y="4974384"/>
            <a:ext cx="760645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&lt;</a:t>
            </a:r>
            <a:r>
              <a:rPr lang="ko-KR" altLang="en-US" sz="500" dirty="0" err="1"/>
              <a:t>div</a:t>
            </a:r>
            <a:r>
              <a:rPr lang="ko-KR" altLang="en-US" sz="500" dirty="0"/>
              <a:t>&gt;</a:t>
            </a:r>
            <a:r>
              <a:rPr lang="ko-KR" altLang="en-US" sz="500" dirty="0" err="1"/>
              <a:t>Icons</a:t>
            </a:r>
            <a:r>
              <a:rPr lang="ko-KR" altLang="en-US" sz="500" dirty="0"/>
              <a:t> </a:t>
            </a:r>
            <a:r>
              <a:rPr lang="ko-KR" altLang="en-US" sz="500" dirty="0" err="1"/>
              <a:t>made</a:t>
            </a:r>
            <a:r>
              <a:rPr lang="ko-KR" altLang="en-US" sz="500" dirty="0"/>
              <a:t> </a:t>
            </a:r>
            <a:r>
              <a:rPr lang="ko-KR" altLang="en-US" sz="500" dirty="0" err="1"/>
              <a:t>by</a:t>
            </a:r>
            <a:r>
              <a:rPr lang="ko-KR" altLang="en-US" sz="500" dirty="0"/>
              <a:t> &lt;</a:t>
            </a:r>
            <a:r>
              <a:rPr lang="ko-KR" altLang="en-US" sz="500" dirty="0" err="1"/>
              <a:t>a</a:t>
            </a:r>
            <a:r>
              <a:rPr lang="ko-KR" altLang="en-US" sz="500" dirty="0"/>
              <a:t> </a:t>
            </a:r>
            <a:r>
              <a:rPr lang="ko-KR" altLang="en-US" sz="500" dirty="0" err="1"/>
              <a:t>href</a:t>
            </a:r>
            <a:r>
              <a:rPr lang="ko-KR" altLang="en-US" sz="500" dirty="0"/>
              <a:t>="https://www.freepik.com" </a:t>
            </a:r>
            <a:r>
              <a:rPr lang="ko-KR" altLang="en-US" sz="500" dirty="0" err="1"/>
              <a:t>title</a:t>
            </a:r>
            <a:r>
              <a:rPr lang="ko-KR" altLang="en-US" sz="500" dirty="0"/>
              <a:t>="</a:t>
            </a:r>
            <a:r>
              <a:rPr lang="ko-KR" altLang="en-US" sz="500" dirty="0" err="1"/>
              <a:t>Freepik</a:t>
            </a:r>
            <a:r>
              <a:rPr lang="ko-KR" altLang="en-US" sz="500" dirty="0"/>
              <a:t>"&gt;</a:t>
            </a:r>
            <a:r>
              <a:rPr lang="ko-KR" altLang="en-US" sz="500" dirty="0" err="1"/>
              <a:t>Freepik</a:t>
            </a:r>
            <a:r>
              <a:rPr lang="ko-KR" altLang="en-US" sz="500" dirty="0"/>
              <a:t>&lt;/</a:t>
            </a:r>
            <a:r>
              <a:rPr lang="ko-KR" altLang="en-US" sz="500" dirty="0" err="1"/>
              <a:t>a</a:t>
            </a:r>
            <a:r>
              <a:rPr lang="ko-KR" altLang="en-US" sz="500" dirty="0"/>
              <a:t>&gt; </a:t>
            </a:r>
            <a:r>
              <a:rPr lang="ko-KR" altLang="en-US" sz="500" dirty="0" err="1"/>
              <a:t>from</a:t>
            </a:r>
            <a:r>
              <a:rPr lang="ko-KR" altLang="en-US" sz="500" dirty="0"/>
              <a:t> &lt;</a:t>
            </a:r>
            <a:r>
              <a:rPr lang="ko-KR" altLang="en-US" sz="500" dirty="0" err="1"/>
              <a:t>a</a:t>
            </a:r>
            <a:r>
              <a:rPr lang="ko-KR" altLang="en-US" sz="500" dirty="0"/>
              <a:t> </a:t>
            </a:r>
            <a:r>
              <a:rPr lang="ko-KR" altLang="en-US" sz="500" dirty="0" err="1"/>
              <a:t>href</a:t>
            </a:r>
            <a:r>
              <a:rPr lang="ko-KR" altLang="en-US" sz="500" dirty="0"/>
              <a:t>="https://www.flaticon.com/" </a:t>
            </a:r>
            <a:r>
              <a:rPr lang="ko-KR" altLang="en-US" sz="500" dirty="0" err="1"/>
              <a:t>title</a:t>
            </a:r>
            <a:r>
              <a:rPr lang="ko-KR" altLang="en-US" sz="500" dirty="0"/>
              <a:t>="</a:t>
            </a:r>
            <a:r>
              <a:rPr lang="ko-KR" altLang="en-US" sz="500" dirty="0" err="1"/>
              <a:t>Flaticon</a:t>
            </a:r>
            <a:r>
              <a:rPr lang="ko-KR" altLang="en-US" sz="500" dirty="0"/>
              <a:t>"&gt;www.flaticon.com&lt;/a&gt;&lt;/div&gt;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AF8C95-C58D-4D3F-8090-65C90E4BF5F0}"/>
              </a:ext>
            </a:extLst>
          </p:cNvPr>
          <p:cNvSpPr txBox="1"/>
          <p:nvPr/>
        </p:nvSpPr>
        <p:spPr>
          <a:xfrm>
            <a:off x="4286349" y="3071284"/>
            <a:ext cx="38099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설정 및 저장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ESC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780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CA4DB22-55B9-40FC-BB36-DFCA4B8E5C45}"/>
              </a:ext>
            </a:extLst>
          </p:cNvPr>
          <p:cNvSpPr/>
          <p:nvPr/>
        </p:nvSpPr>
        <p:spPr>
          <a:xfrm>
            <a:off x="2273102" y="1860594"/>
            <a:ext cx="1650774" cy="1650774"/>
          </a:xfrm>
          <a:prstGeom prst="ellipse">
            <a:avLst/>
          </a:prstGeom>
          <a:noFill/>
          <a:ln>
            <a:solidFill>
              <a:srgbClr val="E17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D159E-C85A-4BDE-BABE-A71BEF883F55}"/>
              </a:ext>
            </a:extLst>
          </p:cNvPr>
          <p:cNvSpPr/>
          <p:nvPr/>
        </p:nvSpPr>
        <p:spPr>
          <a:xfrm>
            <a:off x="162612" y="0"/>
            <a:ext cx="947394" cy="57503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2D12C-D756-4E8E-9AB9-D38F91A4572E}"/>
              </a:ext>
            </a:extLst>
          </p:cNvPr>
          <p:cNvSpPr txBox="1"/>
          <p:nvPr/>
        </p:nvSpPr>
        <p:spPr>
          <a:xfrm>
            <a:off x="131537" y="219810"/>
            <a:ext cx="1164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게임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93A102-302E-47F2-B33F-5E9E3060D3BE}"/>
              </a:ext>
            </a:extLst>
          </p:cNvPr>
          <p:cNvSpPr/>
          <p:nvPr/>
        </p:nvSpPr>
        <p:spPr>
          <a:xfrm>
            <a:off x="8162826" y="4568465"/>
            <a:ext cx="947394" cy="57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8C616-BFE7-4521-94E8-0D401D4ED8E6}"/>
              </a:ext>
            </a:extLst>
          </p:cNvPr>
          <p:cNvSpPr/>
          <p:nvPr/>
        </p:nvSpPr>
        <p:spPr>
          <a:xfrm>
            <a:off x="162612" y="722722"/>
            <a:ext cx="836629" cy="507805"/>
          </a:xfrm>
          <a:prstGeom prst="rect">
            <a:avLst/>
          </a:prstGeom>
          <a:solidFill>
            <a:srgbClr val="E1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207C14-608A-407E-983C-F8D42A227A7D}"/>
              </a:ext>
            </a:extLst>
          </p:cNvPr>
          <p:cNvSpPr/>
          <p:nvPr/>
        </p:nvSpPr>
        <p:spPr>
          <a:xfrm>
            <a:off x="71241" y="128485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874A6B-3E03-4DA6-8EA4-A15C22184165}"/>
              </a:ext>
            </a:extLst>
          </p:cNvPr>
          <p:cNvSpPr/>
          <p:nvPr/>
        </p:nvSpPr>
        <p:spPr>
          <a:xfrm>
            <a:off x="62992" y="1879302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230668-59E1-4423-91ED-A817FC25E897}"/>
              </a:ext>
            </a:extLst>
          </p:cNvPr>
          <p:cNvSpPr/>
          <p:nvPr/>
        </p:nvSpPr>
        <p:spPr>
          <a:xfrm>
            <a:off x="162612" y="3010294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3C79E-B0D7-41D8-9BE6-1E9CE70BC371}"/>
              </a:ext>
            </a:extLst>
          </p:cNvPr>
          <p:cNvSpPr txBox="1"/>
          <p:nvPr/>
        </p:nvSpPr>
        <p:spPr>
          <a:xfrm>
            <a:off x="131537" y="8421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D75D2-1C31-4F61-B3B1-E6EADE957402}"/>
              </a:ext>
            </a:extLst>
          </p:cNvPr>
          <p:cNvSpPr txBox="1"/>
          <p:nvPr/>
        </p:nvSpPr>
        <p:spPr>
          <a:xfrm>
            <a:off x="137133" y="1430112"/>
            <a:ext cx="3654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컨셉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BFA463-2E34-4A84-95E5-197948167ED5}"/>
              </a:ext>
            </a:extLst>
          </p:cNvPr>
          <p:cNvSpPr txBox="1"/>
          <p:nvPr/>
        </p:nvSpPr>
        <p:spPr>
          <a:xfrm>
            <a:off x="131537" y="2010095"/>
            <a:ext cx="5482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8C8C8"/>
                </a:solidFill>
                <a:latin typeface="나눔바른고딕" pitchFamily="50" charset="-127"/>
                <a:ea typeface="나눔바른고딕" pitchFamily="50" charset="-127"/>
              </a:rPr>
              <a:t>시스템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93EE62-B901-4E03-8CD6-B3D96147C218}"/>
              </a:ext>
            </a:extLst>
          </p:cNvPr>
          <p:cNvSpPr/>
          <p:nvPr/>
        </p:nvSpPr>
        <p:spPr>
          <a:xfrm>
            <a:off x="85920" y="2544669"/>
            <a:ext cx="836629" cy="507805"/>
          </a:xfrm>
          <a:prstGeom prst="rect">
            <a:avLst/>
          </a:prstGeom>
          <a:solidFill>
            <a:srgbClr val="F2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8C8C8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22A3F3-9A7C-4076-8E70-80AC6CF080E8}"/>
              </a:ext>
            </a:extLst>
          </p:cNvPr>
          <p:cNvCxnSpPr>
            <a:cxnSpLocks/>
          </p:cNvCxnSpPr>
          <p:nvPr/>
        </p:nvCxnSpPr>
        <p:spPr>
          <a:xfrm>
            <a:off x="2854283" y="2274262"/>
            <a:ext cx="489714" cy="0"/>
          </a:xfrm>
          <a:prstGeom prst="line">
            <a:avLst/>
          </a:prstGeom>
          <a:ln w="12700">
            <a:solidFill>
              <a:srgbClr val="E17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51CEDC8-BE13-4D33-87BA-D4266678CA7A}"/>
              </a:ext>
            </a:extLst>
          </p:cNvPr>
          <p:cNvSpPr txBox="1"/>
          <p:nvPr/>
        </p:nvSpPr>
        <p:spPr>
          <a:xfrm>
            <a:off x="2835699" y="2058818"/>
            <a:ext cx="5130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타겟층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713F720-61CD-460C-A245-4B328C96D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87"/>
          <a:stretch/>
        </p:blipFill>
        <p:spPr>
          <a:xfrm>
            <a:off x="2734805" y="2437322"/>
            <a:ext cx="330719" cy="6777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A6BC89-8603-4D1D-901F-45D6521D7D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4"/>
          <a:stretch/>
        </p:blipFill>
        <p:spPr>
          <a:xfrm flipH="1">
            <a:off x="3197618" y="2437320"/>
            <a:ext cx="292757" cy="6777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0C2B597-7845-482B-8A65-50B9A30867A3}"/>
              </a:ext>
            </a:extLst>
          </p:cNvPr>
          <p:cNvSpPr txBox="1"/>
          <p:nvPr/>
        </p:nvSpPr>
        <p:spPr>
          <a:xfrm>
            <a:off x="4286348" y="2571621"/>
            <a:ext cx="44512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아기자기한 그래픽과 스토리를 좋아하는 사람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452E91-1410-42FE-BE71-63908D807330}"/>
              </a:ext>
            </a:extLst>
          </p:cNvPr>
          <p:cNvSpPr txBox="1"/>
          <p:nvPr/>
        </p:nvSpPr>
        <p:spPr>
          <a:xfrm>
            <a:off x="4286348" y="2899655"/>
            <a:ext cx="43877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공격적이지 않고 자극적이지 않는 게임을 좋아하는 사람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297789-0E19-4D9F-AC68-08A63176B743}"/>
              </a:ext>
            </a:extLst>
          </p:cNvPr>
          <p:cNvSpPr txBox="1"/>
          <p:nvPr/>
        </p:nvSpPr>
        <p:spPr>
          <a:xfrm>
            <a:off x="4406309" y="915527"/>
            <a:ext cx="17152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도트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브리더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DF7433-DA92-459F-B1F6-3136FCBB86B3}"/>
              </a:ext>
            </a:extLst>
          </p:cNvPr>
          <p:cNvSpPr txBox="1"/>
          <p:nvPr/>
        </p:nvSpPr>
        <p:spPr>
          <a:xfrm>
            <a:off x="4286348" y="2215223"/>
            <a:ext cx="267503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- 10~30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82562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본문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3136</Words>
  <Application>Microsoft Office PowerPoint</Application>
  <PresentationFormat>화면 슬라이드 쇼(16:9)</PresentationFormat>
  <Paragraphs>753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Arial</vt:lpstr>
      <vt:lpstr>나눔바른고딕</vt:lpstr>
      <vt:lpstr>나눔바른고딕 Light</vt:lpstr>
      <vt:lpstr>맑은 고딕</vt:lpstr>
      <vt:lpstr>기본 마스터</vt:lpstr>
      <vt:lpstr>본문 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noh daambi</cp:lastModifiedBy>
  <cp:revision>320</cp:revision>
  <dcterms:created xsi:type="dcterms:W3CDTF">2017-01-08T07:14:46Z</dcterms:created>
  <dcterms:modified xsi:type="dcterms:W3CDTF">2021-07-21T04:30:36Z</dcterms:modified>
</cp:coreProperties>
</file>